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86" r:id="rId4"/>
    <p:sldId id="316" r:id="rId5"/>
    <p:sldId id="265" r:id="rId6"/>
    <p:sldId id="259" r:id="rId7"/>
    <p:sldId id="260" r:id="rId8"/>
    <p:sldId id="261" r:id="rId9"/>
    <p:sldId id="262" r:id="rId10"/>
    <p:sldId id="267" r:id="rId11"/>
    <p:sldId id="325" r:id="rId12"/>
    <p:sldId id="305" r:id="rId13"/>
    <p:sldId id="288" r:id="rId14"/>
    <p:sldId id="257" r:id="rId15"/>
    <p:sldId id="258" r:id="rId16"/>
    <p:sldId id="284" r:id="rId17"/>
    <p:sldId id="314" r:id="rId18"/>
    <p:sldId id="264" r:id="rId19"/>
    <p:sldId id="270" r:id="rId20"/>
    <p:sldId id="317" r:id="rId21"/>
    <p:sldId id="289" r:id="rId22"/>
    <p:sldId id="268" r:id="rId23"/>
    <p:sldId id="269" r:id="rId24"/>
    <p:sldId id="285" r:id="rId25"/>
    <p:sldId id="315" r:id="rId26"/>
    <p:sldId id="266" r:id="rId27"/>
    <p:sldId id="271" r:id="rId28"/>
    <p:sldId id="318" r:id="rId29"/>
    <p:sldId id="306" r:id="rId30"/>
    <p:sldId id="303" r:id="rId31"/>
    <p:sldId id="301" r:id="rId32"/>
    <p:sldId id="304" r:id="rId33"/>
    <p:sldId id="311" r:id="rId34"/>
    <p:sldId id="300" r:id="rId35"/>
    <p:sldId id="320" r:id="rId36"/>
    <p:sldId id="308" r:id="rId37"/>
    <p:sldId id="273" r:id="rId38"/>
    <p:sldId id="275" r:id="rId39"/>
    <p:sldId id="274" r:id="rId40"/>
    <p:sldId id="277" r:id="rId41"/>
    <p:sldId id="276" r:id="rId42"/>
    <p:sldId id="322" r:id="rId43"/>
    <p:sldId id="309" r:id="rId44"/>
    <p:sldId id="281" r:id="rId45"/>
    <p:sldId id="280" r:id="rId46"/>
    <p:sldId id="278" r:id="rId47"/>
    <p:sldId id="312" r:id="rId48"/>
    <p:sldId id="279" r:id="rId49"/>
    <p:sldId id="323" r:id="rId50"/>
    <p:sldId id="310" r:id="rId51"/>
    <p:sldId id="298" r:id="rId52"/>
    <p:sldId id="296" r:id="rId53"/>
    <p:sldId id="294" r:id="rId54"/>
    <p:sldId id="313" r:id="rId55"/>
    <p:sldId id="295" r:id="rId56"/>
    <p:sldId id="324" r:id="rId57"/>
    <p:sldId id="332" r:id="rId58"/>
    <p:sldId id="331" r:id="rId59"/>
    <p:sldId id="330" r:id="rId60"/>
    <p:sldId id="329" r:id="rId61"/>
    <p:sldId id="328" r:id="rId62"/>
    <p:sldId id="327" r:id="rId63"/>
    <p:sldId id="32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2465C6-791F-1FB9-D47F-D8462E01E677}" v="1639" dt="2022-04-08T21:53:14.044"/>
    <p1510:client id="{360C524B-B00A-4660-BDFF-70025FDCAA2A}" v="1476" dt="2022-04-06T04:19:32.018"/>
    <p1510:client id="{43D1EF45-C753-CF11-F0A3-2BC633EDC1CD}" v="925" dt="2022-04-08T02:51:33.055"/>
    <p1510:client id="{A8A59959-4E9C-4F1C-B62A-41A74EFF7145}" v="1554" dt="2022-04-10T23:25:07.253"/>
    <p1510:client id="{AAFB094C-ECA3-0EAE-1375-D441D3A8C05B}" v="687" dt="2022-04-07T18:15:22.907"/>
    <p1510:client id="{B6DCB313-D1FB-2A26-0DB6-97DC421684CA}" v="2410" dt="2022-04-09T20:36:58.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Routing Studio Examples</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For ATD Advanced Routing Environment</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lstStyle/>
          <a:p>
            <a:r>
              <a:rPr lang="en-US">
                <a:cs typeface="Calibri Light"/>
              </a:rPr>
              <a:t>Note: submit workspace if upgrading to Kent</a:t>
            </a:r>
            <a:br>
              <a:rPr lang="en-US">
                <a:cs typeface="Calibri Light"/>
              </a:rPr>
            </a:br>
            <a:r>
              <a:rPr lang="en-US" sz="2000">
                <a:cs typeface="Calibri Light"/>
              </a:rPr>
              <a:t>this adds the new Studio</a:t>
            </a:r>
            <a:endParaRPr lang="en-US" sz="200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2958873" y="1825625"/>
            <a:ext cx="6274253" cy="4351338"/>
          </a:xfrm>
        </p:spPr>
      </p:pic>
    </p:spTree>
    <p:extLst>
      <p:ext uri="{BB962C8B-B14F-4D97-AF65-F5344CB8AC3E}">
        <p14:creationId xmlns:p14="http://schemas.microsoft.com/office/powerpoint/2010/main" val="272358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32822" y="216883"/>
            <a:ext cx="10972184" cy="68187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Tree>
    <p:extLst>
      <p:ext uri="{BB962C8B-B14F-4D97-AF65-F5344CB8AC3E}">
        <p14:creationId xmlns:p14="http://schemas.microsoft.com/office/powerpoint/2010/main" val="42465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1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fields in EVPN Services and Inventory Studio are populated – Jackson release had a </a:t>
            </a:r>
            <a:r>
              <a:rPr lang="en-US" dirty="0" err="1">
                <a:cs typeface="Calibri"/>
              </a:rPr>
              <a:t>problen</a:t>
            </a:r>
            <a:r>
              <a:rPr lang="en-US" dirty="0">
                <a:cs typeface="Calibri"/>
              </a:rPr>
              <a:t> with this</a:t>
            </a:r>
          </a:p>
          <a:p>
            <a:r>
              <a:rPr lang="en-US" dirty="0">
                <a:cs typeface="Calibri"/>
              </a:rPr>
              <a:t>When changing between example be sure to clear the </a:t>
            </a:r>
            <a:r>
              <a:rPr lang="en-US" err="1">
                <a:cs typeface="Calibri"/>
              </a:rPr>
              <a:t>arp</a:t>
            </a:r>
            <a:r>
              <a:rPr lang="en-US" dirty="0">
                <a:cs typeface="Calibri"/>
              </a:rPr>
              <a:t> cache in the end devices prior to sending a ping – the mac of the </a:t>
            </a:r>
            <a:r>
              <a:rPr lang="en-US" err="1">
                <a:cs typeface="Calibri"/>
              </a:rPr>
              <a:t>gw</a:t>
            </a:r>
            <a:r>
              <a:rPr lang="en-US" dirty="0">
                <a:cs typeface="Calibri"/>
              </a:rPr>
              <a:t> may have changed</a:t>
            </a:r>
          </a:p>
          <a:p>
            <a:r>
              <a:rPr lang="en-US" dirty="0">
                <a:cs typeface="Calibri"/>
              </a:rPr>
              <a:t>Use the version of Interface Studio on the </a:t>
            </a:r>
            <a:r>
              <a:rPr lang="en-US" err="1">
                <a:cs typeface="Calibri"/>
              </a:rPr>
              <a:t>github</a:t>
            </a:r>
            <a:r>
              <a:rPr lang="en-US" dirty="0">
                <a:cs typeface="Calibri"/>
              </a:rPr>
              <a:t> site – it fixes a bug where when changing from a routed port to bridged port is missing the "switchport" command</a:t>
            </a:r>
          </a:p>
          <a:p>
            <a:r>
              <a:rPr lang="en-US" dirty="0">
                <a:cs typeface="Calibri"/>
              </a:rPr>
              <a:t>Both the router_bgp.as Tag and the </a:t>
            </a:r>
            <a:r>
              <a:rPr lang="en-US" err="1">
                <a:cs typeface="Calibri"/>
              </a:rPr>
              <a:t>router_bgp.router_id</a:t>
            </a:r>
            <a:r>
              <a:rPr lang="en-US" dirty="0">
                <a:cs typeface="Calibri"/>
              </a:rPr>
              <a:t> Tag (for lo0) are written by the L3LS Studio and do not have to be entered by the user. If Enterprise Routing Studio has EVPN/VXLAN enabled the </a:t>
            </a:r>
            <a:r>
              <a:rPr lang="en-US" err="1">
                <a:cs typeface="Calibri"/>
              </a:rPr>
              <a:t>router_bgp.router_id</a:t>
            </a:r>
            <a:r>
              <a:rPr lang="en-US" dirty="0">
                <a:cs typeface="Calibri"/>
              </a:rPr>
              <a:t> (lo0) tag must be added</a:t>
            </a:r>
          </a:p>
          <a:p>
            <a:r>
              <a:rPr lang="en-US" dirty="0">
                <a:cs typeface="Calibri"/>
              </a:rPr>
              <a:t>Tag </a:t>
            </a:r>
            <a:r>
              <a:rPr lang="en-US" dirty="0" err="1">
                <a:cs typeface="Calibri"/>
              </a:rPr>
              <a:t>Role:Edge-Router</a:t>
            </a:r>
            <a:r>
              <a:rPr lang="en-US" dirty="0">
                <a:cs typeface="Calibri"/>
              </a:rPr>
              <a:t> is only available in CV version Kent and beyond. If using Jackson release please ignore this tag</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a:cs typeface="Calibri Light"/>
              </a:rPr>
              <a:t>Example 1 Routing between DCs with L2EVPN</a:t>
            </a:r>
            <a:endParaRPr lang="en-US"/>
          </a:p>
        </p:txBody>
      </p:sp>
      <p:sp>
        <p:nvSpPr>
          <p:cNvPr id="4" name="Content Placeholder 2">
            <a:extLst>
              <a:ext uri="{FF2B5EF4-FFF2-40B4-BE49-F238E27FC236}">
                <a16:creationId xmlns:a16="http://schemas.microsoft.com/office/drawing/2014/main" id="{AC76364D-4C55-B312-6FBE-659C755BD9E3}"/>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EVPN Services</a:t>
            </a:r>
          </a:p>
          <a:p>
            <a:r>
              <a:rPr lang="en-US" dirty="0">
                <a:cs typeface="Calibri"/>
              </a:rPr>
              <a:t>L3LS</a:t>
            </a:r>
          </a:p>
          <a:p>
            <a:endParaRPr lang="en-US">
              <a:cs typeface="Calibri"/>
            </a:endParaRPr>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spTree>
    <p:extLst>
      <p:ext uri="{BB962C8B-B14F-4D97-AF65-F5344CB8AC3E}">
        <p14:creationId xmlns:p14="http://schemas.microsoft.com/office/powerpoint/2010/main" val="324928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Routing Between 2 Data Centers</a:t>
            </a:r>
            <a:br>
              <a:rPr lang="en-US" dirty="0">
                <a:cs typeface="Calibri Light"/>
              </a:rPr>
            </a:br>
            <a:r>
              <a:rPr lang="en-US" dirty="0">
                <a:cs typeface="Calibri Light"/>
              </a:rPr>
              <a:t> </a:t>
            </a:r>
            <a:r>
              <a:rPr lang="en-US" sz="2000" dirty="0">
                <a:cs typeface="Calibri Light"/>
              </a:rPr>
              <a:t>L2 EVPN and L3 Edge on Enterprise Routers</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br>
              <a:rPr lang="en-US" dirty="0">
                <a:cs typeface="Calibri Light"/>
              </a:rPr>
            </a:br>
            <a:r>
              <a:rPr lang="en-US" dirty="0">
                <a:cs typeface="Calibri Light"/>
              </a:rPr>
              <a:t>Routing Between 2 DCs, L2EVPN in each DC</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2485693" y="1825625"/>
            <a:ext cx="7220613" cy="4351338"/>
          </a:xfrm>
        </p:spPr>
      </p:pic>
    </p:spTree>
    <p:extLst>
      <p:ext uri="{BB962C8B-B14F-4D97-AF65-F5344CB8AC3E}">
        <p14:creationId xmlns:p14="http://schemas.microsoft.com/office/powerpoint/2010/main" val="836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974046259"/>
              </p:ext>
            </p:extLst>
          </p:nvPr>
        </p:nvGraphicFramePr>
        <p:xfrm>
          <a:off x="736316" y="1648145"/>
          <a:ext cx="10789800" cy="4617590"/>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2173965142"/>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a:t>eos1</a:t>
                      </a:r>
                    </a:p>
                  </a:txBody>
                  <a:tcPr marL="108783" marR="108783" marT="54392" marB="54392"/>
                </a:tc>
                <a:tc>
                  <a:txBody>
                    <a:bodyPr/>
                    <a:lstStyle/>
                    <a:p>
                      <a:pPr lvl="0">
                        <a:buNone/>
                      </a:pPr>
                      <a:r>
                        <a:rPr lang="en-US" sz="2100"/>
                        <a:t>eos2</a:t>
                      </a:r>
                    </a:p>
                  </a:txBody>
                  <a:tcPr marL="108783" marR="108783" marT="54391" marB="54391"/>
                </a:tc>
                <a:tc>
                  <a:txBody>
                    <a:bodyPr/>
                    <a:lstStyle/>
                    <a:p>
                      <a:pPr lvl="0">
                        <a:buNone/>
                      </a:pPr>
                      <a:r>
                        <a:rPr lang="en-US" sz="2100"/>
                        <a:t>eos5</a:t>
                      </a:r>
                    </a:p>
                  </a:txBody>
                  <a:tcPr marL="108783" marR="108783" marT="54391" marB="54391"/>
                </a:tc>
                <a:tc>
                  <a:txBody>
                    <a:bodyPr/>
                    <a:lstStyle/>
                    <a:p>
                      <a:r>
                        <a:rPr lang="en-US" sz="2100"/>
                        <a:t>eos6</a:t>
                      </a:r>
                    </a:p>
                  </a:txBody>
                  <a:tcPr marL="108783" marR="108783" marT="54392" marB="54392"/>
                </a:tc>
                <a:tc>
                  <a:txBody>
                    <a:bodyPr/>
                    <a:lstStyle/>
                    <a:p>
                      <a:r>
                        <a:rPr lang="en-US" sz="2100"/>
                        <a:t>eos14</a:t>
                      </a:r>
                    </a:p>
                  </a:txBody>
                  <a:tcPr marL="108783" marR="108783" marT="54392" marB="54392"/>
                </a:tc>
                <a:tc>
                  <a:txBody>
                    <a:bodyPr/>
                    <a:lstStyle/>
                    <a:p>
                      <a:r>
                        <a:rPr lang="en-US" sz="2100"/>
                        <a:t>eos8</a:t>
                      </a:r>
                    </a:p>
                  </a:txBody>
                  <a:tcPr marL="108783" marR="108783" marT="54392" marB="54392"/>
                </a:tc>
                <a:tc>
                  <a:txBody>
                    <a:bodyPr/>
                    <a:lstStyle/>
                    <a:p>
                      <a:r>
                        <a:rPr lang="en-US" sz="2100"/>
                        <a:t>eos3</a:t>
                      </a:r>
                    </a:p>
                  </a:txBody>
                  <a:tcPr marL="108783" marR="108783" marT="54392" marB="54392"/>
                </a:tc>
                <a:tc>
                  <a:txBody>
                    <a:bodyPr/>
                    <a:lstStyle/>
                    <a:p>
                      <a:r>
                        <a:rPr lang="en-US" sz="2100"/>
                        <a:t>eos4</a:t>
                      </a:r>
                    </a:p>
                  </a:txBody>
                  <a:tcPr marL="108783" marR="108783" marT="54392" marB="54392"/>
                </a:tc>
                <a:tc>
                  <a:txBody>
                    <a:bodyPr/>
                    <a:lstStyle/>
                    <a:p>
                      <a:r>
                        <a:rPr lang="en-US" sz="2100"/>
                        <a:t>eos9</a:t>
                      </a:r>
                    </a:p>
                  </a:txBody>
                  <a:tcPr marL="108783" marR="108783" marT="54392" marB="54392"/>
                </a:tc>
                <a:tc>
                  <a:txBody>
                    <a:bodyPr/>
                    <a:lstStyle/>
                    <a:p>
                      <a:r>
                        <a:rPr lang="en-US" sz="2100"/>
                        <a:t>eos18</a:t>
                      </a:r>
                    </a:p>
                  </a:txBody>
                  <a:tcPr marL="108783" marR="108783" marT="54392" marB="54392"/>
                </a:tc>
                <a:tc>
                  <a:txBody>
                    <a:bodyPr/>
                    <a:lstStyle/>
                    <a:p>
                      <a:pPr lvl="0">
                        <a:buNone/>
                      </a:pPr>
                      <a:r>
                        <a:rPr lang="en-US" sz="2100"/>
                        <a:t>eos20</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a:t>Network</a:t>
                      </a:r>
                      <a:r>
                        <a:rPr lang="en-US" sz="1000" b="0" i="0" u="none" strike="noStrike" noProof="0"/>
                        <a:t>:DC14-6-8End-device</a:t>
                      </a:r>
                      <a:endParaRPr lang="en-US"/>
                    </a:p>
                  </a:txBody>
                  <a:tcPr marL="108783" marR="108783" marT="54391" marB="54391"/>
                </a:tc>
                <a:tc>
                  <a:txBody>
                    <a:bodyPr/>
                    <a:lstStyle/>
                    <a:p>
                      <a:pPr lvl="0">
                        <a:buNone/>
                      </a:pPr>
                      <a:r>
                        <a:rPr lang="en-US" sz="1000" b="1" i="0" u="none" strike="noStrike" noProof="0">
                          <a:latin typeface="Calibri"/>
                        </a:rPr>
                        <a:t>Network</a:t>
                      </a:r>
                      <a:r>
                        <a:rPr lang="en-US" sz="1000" b="0" i="0" u="none" strike="noStrike" noProof="0">
                          <a:latin typeface="Calibri"/>
                        </a:rPr>
                        <a:t>:DC9-3-4End-device</a:t>
                      </a:r>
                      <a:endParaRPr lang="en-US"/>
                    </a:p>
                  </a:txBody>
                  <a:tcPr marL="108783" marR="108783" marT="54391" marB="54391"/>
                </a:tc>
                <a:extLst>
                  <a:ext uri="{0D108BD9-81ED-4DB2-BD59-A6C34878D82A}">
                    <a16:rowId xmlns:a16="http://schemas.microsoft.com/office/drawing/2014/main" val="3499480712"/>
                  </a:ext>
                </a:extLst>
              </a:tr>
              <a:tr h="543918">
                <a:tc>
                  <a:txBody>
                    <a:bodyPr/>
                    <a:lstStyle/>
                    <a:p>
                      <a:pPr lvl="0">
                        <a:buNone/>
                      </a:pPr>
                      <a:r>
                        <a:rPr lang="en-US" sz="1000" b="0" i="0" u="none" strike="noStrike" kern="1200" noProof="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a:latin typeface="Calibri"/>
                        </a:rPr>
                        <a:t>Edge Router Domain Tag</a:t>
                      </a:r>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a:t>Edge-Router-Domain</a:t>
                      </a:r>
                      <a:r>
                        <a:rPr lang="en-US" sz="1000" b="0" i="0" u="none" strike="noStrike" noProof="0"/>
                        <a:t>:5</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:18</a:t>
                      </a:r>
                      <a:endParaRPr lang="en-US"/>
                    </a:p>
                  </a:txBody>
                  <a:tcPr marL="108783" marR="108783" marT="54391" marB="54391"/>
                </a:tc>
                <a:tc>
                  <a:txBody>
                    <a:bodyPr/>
                    <a:lstStyle/>
                    <a:p>
                      <a:pPr lvl="0">
                        <a:buNone/>
                      </a:pPr>
                      <a:r>
                        <a:rPr lang="en-US" sz="1000" b="1" i="0" u="none" strike="noStrike" noProof="0"/>
                        <a:t>Edge-Router-Domain</a:t>
                      </a:r>
                      <a:r>
                        <a:rPr lang="en-US" sz="1000" b="0" i="0" u="none" strike="noStrike" noProof="0"/>
                        <a:t>:20</a:t>
                      </a:r>
                      <a:endParaRPr lang="en-US"/>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50" b="1" i="0" u="none" strike="noStrike" noProof="0">
                          <a:latin typeface="Calibri"/>
                        </a:rPr>
                        <a:t>DC</a:t>
                      </a:r>
                      <a:r>
                        <a:rPr lang="en-US" sz="1050" b="0" i="0" u="none" strike="noStrike" noProof="0">
                          <a:latin typeface="Calibri"/>
                        </a:rPr>
                        <a:t>:9-4-3</a:t>
                      </a:r>
                      <a:endParaRPr lang="en-US" sz="105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50"/>
                        <a:t>DC-Pod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a:latin typeface="Calibri"/>
                        </a:rPr>
                        <a:t>Leaf-Domain</a:t>
                      </a:r>
                      <a:r>
                        <a:rPr lang="en-US" sz="1050" b="0" i="0" u="none" strike="noStrike" noProof="0">
                          <a:latin typeface="Calibri"/>
                        </a:rPr>
                        <a:t>:1</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:2</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:3</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:4</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39393">
                <a:tc>
                  <a:txBody>
                    <a:bodyPr/>
                    <a:lstStyle/>
                    <a:p>
                      <a:pPr lvl="0">
                        <a:buNone/>
                      </a:pPr>
                      <a:r>
                        <a:rPr lang="en-US" sz="100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86112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1A45F4EA-E8CE-E741-096B-26B554C70D91}"/>
              </a:ext>
            </a:extLst>
          </p:cNvPr>
          <p:cNvPicPr>
            <a:picLocks noGrp="1" noChangeAspect="1"/>
          </p:cNvPicPr>
          <p:nvPr>
            <p:ph idx="1"/>
          </p:nvPr>
        </p:nvPicPr>
        <p:blipFill>
          <a:blip r:embed="rId2"/>
          <a:stretch>
            <a:fillRect/>
          </a:stretch>
        </p:blipFill>
        <p:spPr>
          <a:xfrm>
            <a:off x="219329" y="292389"/>
            <a:ext cx="9324179" cy="5884574"/>
          </a:xfrm>
        </p:spPr>
      </p:pic>
    </p:spTree>
    <p:extLst>
      <p:ext uri="{BB962C8B-B14F-4D97-AF65-F5344CB8AC3E}">
        <p14:creationId xmlns:p14="http://schemas.microsoft.com/office/powerpoint/2010/main" val="3511111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336096"/>
            <a:ext cx="10515600" cy="1325563"/>
          </a:xfrm>
        </p:spPr>
        <p:txBody>
          <a:bodyPr/>
          <a:lstStyle/>
          <a:p>
            <a:r>
              <a:rPr lang="en-US">
                <a:cs typeface="Calibri Light"/>
              </a:rPr>
              <a:t>TAGs for example 1</a:t>
            </a:r>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2" name="Picture 22" descr="Graphical user interface, text&#10;&#10;Description automatically generated">
            <a:extLst>
              <a:ext uri="{FF2B5EF4-FFF2-40B4-BE49-F238E27FC236}">
                <a16:creationId xmlns:a16="http://schemas.microsoft.com/office/drawing/2014/main" id="{A3A95914-3ED5-A2B8-F723-FD5586A0AF33}"/>
              </a:ext>
            </a:extLst>
          </p:cNvPr>
          <p:cNvPicPr>
            <a:picLocks noChangeAspect="1"/>
          </p:cNvPicPr>
          <p:nvPr/>
        </p:nvPicPr>
        <p:blipFill>
          <a:blip r:embed="rId8"/>
          <a:stretch>
            <a:fillRect/>
          </a:stretch>
        </p:blipFill>
        <p:spPr>
          <a:xfrm>
            <a:off x="2888342" y="3355521"/>
            <a:ext cx="2039258" cy="2672443"/>
          </a:xfrm>
          <a:prstGeom prst="rect">
            <a:avLst/>
          </a:prstGeom>
        </p:spPr>
      </p:pic>
      <p:pic>
        <p:nvPicPr>
          <p:cNvPr id="23" name="Picture 23" descr="Graphical user interface, text, chat or text message&#10;&#10;Description automatically generated">
            <a:extLst>
              <a:ext uri="{FF2B5EF4-FFF2-40B4-BE49-F238E27FC236}">
                <a16:creationId xmlns:a16="http://schemas.microsoft.com/office/drawing/2014/main" id="{A920AC33-4257-9284-271F-8AEA513F66C3}"/>
              </a:ext>
            </a:extLst>
          </p:cNvPr>
          <p:cNvPicPr>
            <a:picLocks noChangeAspect="1"/>
          </p:cNvPicPr>
          <p:nvPr/>
        </p:nvPicPr>
        <p:blipFill>
          <a:blip r:embed="rId9"/>
          <a:stretch>
            <a:fillRect/>
          </a:stretch>
        </p:blipFill>
        <p:spPr>
          <a:xfrm>
            <a:off x="8541657" y="1664607"/>
            <a:ext cx="1698172" cy="2222500"/>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10"/>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11"/>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2"/>
          <a:stretch>
            <a:fillRect/>
          </a:stretch>
        </p:blipFill>
        <p:spPr>
          <a:xfrm>
            <a:off x="9659257" y="5372009"/>
            <a:ext cx="2743200" cy="1223010"/>
          </a:xfrm>
          <a:prstGeom prst="rect">
            <a:avLst/>
          </a:prstGeom>
        </p:spPr>
      </p:pic>
    </p:spTree>
    <p:extLst>
      <p:ext uri="{BB962C8B-B14F-4D97-AF65-F5344CB8AC3E}">
        <p14:creationId xmlns:p14="http://schemas.microsoft.com/office/powerpoint/2010/main" val="295790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9CBF941-2322-73CE-C65E-D62281F4635A}"/>
              </a:ext>
            </a:extLst>
          </p:cNvPr>
          <p:cNvPicPr>
            <a:picLocks noGrp="1" noChangeAspect="1"/>
          </p:cNvPicPr>
          <p:nvPr>
            <p:ph idx="1"/>
          </p:nvPr>
        </p:nvPicPr>
        <p:blipFill>
          <a:blip r:embed="rId2"/>
          <a:stretch>
            <a:fillRect/>
          </a:stretch>
        </p:blipFill>
        <p:spPr>
          <a:xfrm>
            <a:off x="83457" y="1427317"/>
            <a:ext cx="11014264" cy="2345107"/>
          </a:xfrm>
        </p:spPr>
      </p:pic>
      <p:pic>
        <p:nvPicPr>
          <p:cNvPr id="5" name="Picture 5" descr="Graphical user interface, text, application, email&#10;&#10;Description automatically generated">
            <a:extLst>
              <a:ext uri="{FF2B5EF4-FFF2-40B4-BE49-F238E27FC236}">
                <a16:creationId xmlns:a16="http://schemas.microsoft.com/office/drawing/2014/main" id="{3B61A060-BF41-681E-6E74-8F5A6F1F7F22}"/>
              </a:ext>
            </a:extLst>
          </p:cNvPr>
          <p:cNvPicPr>
            <a:picLocks noChangeAspect="1"/>
          </p:cNvPicPr>
          <p:nvPr/>
        </p:nvPicPr>
        <p:blipFill>
          <a:blip r:embed="rId3"/>
          <a:stretch>
            <a:fillRect/>
          </a:stretch>
        </p:blipFill>
        <p:spPr>
          <a:xfrm>
            <a:off x="142901" y="3966266"/>
            <a:ext cx="9043580" cy="1951247"/>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49D6563B-74F4-DC49-498A-BDA0CE8EA780}"/>
              </a:ext>
            </a:extLst>
          </p:cNvPr>
          <p:cNvPicPr>
            <a:picLocks noChangeAspect="1"/>
          </p:cNvPicPr>
          <p:nvPr/>
        </p:nvPicPr>
        <p:blipFill>
          <a:blip r:embed="rId4"/>
          <a:stretch>
            <a:fillRect/>
          </a:stretch>
        </p:blipFill>
        <p:spPr>
          <a:xfrm>
            <a:off x="6137097" y="1502138"/>
            <a:ext cx="10534435" cy="247099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1C1086-94CF-87B2-C55D-4C6D6239E21D}"/>
              </a:ext>
            </a:extLst>
          </p:cNvPr>
          <p:cNvPicPr>
            <a:picLocks noChangeAspect="1"/>
          </p:cNvPicPr>
          <p:nvPr/>
        </p:nvPicPr>
        <p:blipFill>
          <a:blip r:embed="rId5"/>
          <a:stretch>
            <a:fillRect/>
          </a:stretch>
        </p:blipFill>
        <p:spPr>
          <a:xfrm>
            <a:off x="6402512" y="3980779"/>
            <a:ext cx="9849491" cy="2312598"/>
          </a:xfrm>
          <a:prstGeom prst="rect">
            <a:avLst/>
          </a:prstGeom>
        </p:spPr>
      </p:pic>
    </p:spTree>
    <p:extLst>
      <p:ext uri="{BB962C8B-B14F-4D97-AF65-F5344CB8AC3E}">
        <p14:creationId xmlns:p14="http://schemas.microsoft.com/office/powerpoint/2010/main" val="303460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 to DC L2EVPN</a:t>
            </a:r>
          </a:p>
          <a:p>
            <a:r>
              <a:rPr lang="en-US" dirty="0">
                <a:cs typeface="Calibri"/>
              </a:rPr>
              <a:t>DC to DC L3EVPN + eBGP</a:t>
            </a:r>
          </a:p>
          <a:p>
            <a:r>
              <a:rPr lang="en-US" dirty="0">
                <a:cs typeface="Calibri"/>
              </a:rPr>
              <a:t>Campus to ISP</a:t>
            </a:r>
          </a:p>
          <a:p>
            <a:r>
              <a:rPr lang="en-US" dirty="0">
                <a:cs typeface="Calibri"/>
              </a:rPr>
              <a:t>Campus to Campus Routed</a:t>
            </a:r>
          </a:p>
          <a:p>
            <a:r>
              <a:rPr lang="en-US" dirty="0">
                <a:cs typeface="Calibri"/>
              </a:rPr>
              <a:t>Campus to Campus L2 stretch L2EVPN</a:t>
            </a:r>
          </a:p>
          <a:p>
            <a:r>
              <a:rPr lang="en-US" dirty="0">
                <a:cs typeface="Calibri"/>
              </a:rPr>
              <a:t>Enterprise OSPF on DC Border Leaf</a:t>
            </a:r>
          </a:p>
          <a:p>
            <a:endParaRPr lang="en-US">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a:cs typeface="Calibri Light"/>
              </a:rPr>
              <a:t>Example 2 Routing between DCs L3EVPN</a:t>
            </a:r>
            <a:endParaRPr lang="en-US"/>
          </a:p>
        </p:txBody>
      </p:sp>
      <p:sp>
        <p:nvSpPr>
          <p:cNvPr id="4" name="Content Placeholder 2">
            <a:extLst>
              <a:ext uri="{FF2B5EF4-FFF2-40B4-BE49-F238E27FC236}">
                <a16:creationId xmlns:a16="http://schemas.microsoft.com/office/drawing/2014/main" id="{F5BE52BF-0644-90FC-D3F2-628A0DB99705}"/>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EVPN Services</a:t>
            </a:r>
          </a:p>
          <a:p>
            <a:r>
              <a:rPr lang="en-US" dirty="0">
                <a:cs typeface="Calibri"/>
              </a:rPr>
              <a:t>L3LS</a:t>
            </a:r>
          </a:p>
          <a:p>
            <a:endParaRPr lang="en-US">
              <a:cs typeface="Calibri"/>
            </a:endParaRPr>
          </a:p>
        </p:txBody>
      </p:sp>
    </p:spTree>
    <p:extLst>
      <p:ext uri="{BB962C8B-B14F-4D97-AF65-F5344CB8AC3E}">
        <p14:creationId xmlns:p14="http://schemas.microsoft.com/office/powerpoint/2010/main" val="1428824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a:cs typeface="Calibri Light"/>
              </a:rPr>
              <a:t>Example2: Routing Between 2 Data Centers </a:t>
            </a:r>
            <a:r>
              <a:rPr lang="en-US" sz="2000">
                <a:cs typeface="Calibri Light"/>
              </a:rPr>
              <a:t>L3EVPN and eBGP from Border Leaf to Enterprise Router</a:t>
            </a:r>
            <a:endParaRPr lang="en-US" sz="200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br>
              <a:rPr lang="en-US" dirty="0">
                <a:cs typeface="Calibri Light"/>
              </a:rPr>
            </a:br>
            <a:r>
              <a:rPr lang="en-US" dirty="0">
                <a:cs typeface="Calibri Light"/>
              </a:rPr>
              <a:t>Routing Between 2 DCs, L3EVPN in each DC</a:t>
            </a:r>
          </a:p>
        </p:txBody>
      </p:sp>
      <p:pic>
        <p:nvPicPr>
          <p:cNvPr id="6" name="Picture 6" descr="Diagram, schematic, map&#10;&#10;Description automatically generated">
            <a:extLst>
              <a:ext uri="{FF2B5EF4-FFF2-40B4-BE49-F238E27FC236}">
                <a16:creationId xmlns:a16="http://schemas.microsoft.com/office/drawing/2014/main" id="{0CD0DF34-23A6-53A8-791A-11A83554D035}"/>
              </a:ext>
            </a:extLst>
          </p:cNvPr>
          <p:cNvPicPr>
            <a:picLocks noGrp="1" noChangeAspect="1"/>
          </p:cNvPicPr>
          <p:nvPr>
            <p:ph idx="1"/>
          </p:nvPr>
        </p:nvPicPr>
        <p:blipFill>
          <a:blip r:embed="rId2"/>
          <a:stretch>
            <a:fillRect/>
          </a:stretch>
        </p:blipFill>
        <p:spPr>
          <a:xfrm>
            <a:off x="782028" y="1311918"/>
            <a:ext cx="10679314" cy="5404438"/>
          </a:xfrm>
        </p:spPr>
      </p:pic>
    </p:spTree>
    <p:extLst>
      <p:ext uri="{BB962C8B-B14F-4D97-AF65-F5344CB8AC3E}">
        <p14:creationId xmlns:p14="http://schemas.microsoft.com/office/powerpoint/2010/main" val="263971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463671841"/>
              </p:ext>
            </p:extLst>
          </p:nvPr>
        </p:nvGraphicFramePr>
        <p:xfrm>
          <a:off x="522269" y="796247"/>
          <a:ext cx="10789800" cy="5436737"/>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5331645"/>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sz="1000"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extLst>
                  <a:ext uri="{0D108BD9-81ED-4DB2-BD59-A6C34878D82A}">
                    <a16:rowId xmlns:a16="http://schemas.microsoft.com/office/drawing/2014/main" val="2785265972"/>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96069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8DAAF9B2-271A-476A-946C-53D88A1E6F1C}"/>
              </a:ext>
            </a:extLst>
          </p:cNvPr>
          <p:cNvPicPr>
            <a:picLocks noGrp="1" noChangeAspect="1"/>
          </p:cNvPicPr>
          <p:nvPr>
            <p:ph idx="1"/>
          </p:nvPr>
        </p:nvPicPr>
        <p:blipFill>
          <a:blip r:embed="rId2"/>
          <a:stretch>
            <a:fillRect/>
          </a:stretch>
        </p:blipFill>
        <p:spPr>
          <a:xfrm>
            <a:off x="228565" y="200025"/>
            <a:ext cx="10487961" cy="6614246"/>
          </a:xfrm>
        </p:spPr>
      </p:pic>
    </p:spTree>
    <p:extLst>
      <p:ext uri="{BB962C8B-B14F-4D97-AF65-F5344CB8AC3E}">
        <p14:creationId xmlns:p14="http://schemas.microsoft.com/office/powerpoint/2010/main" val="303706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161925"/>
            <a:ext cx="10515600" cy="1325563"/>
          </a:xfrm>
        </p:spPr>
        <p:txBody>
          <a:bodyPr>
            <a:normAutofit/>
          </a:bodyPr>
          <a:lstStyle/>
          <a:p>
            <a:r>
              <a:rPr lang="en-US">
                <a:cs typeface="Calibri Light"/>
              </a:rPr>
              <a:t>TAGs for example 2 – </a:t>
            </a:r>
            <a:r>
              <a:rPr lang="en-US" sz="2000">
                <a:cs typeface="Calibri Light"/>
              </a:rPr>
              <a:t>the DC border routers have additional tags from the previous example</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8"/>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9"/>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0"/>
          <a:stretch>
            <a:fillRect/>
          </a:stretch>
        </p:blipFill>
        <p:spPr>
          <a:xfrm>
            <a:off x="9659257" y="5372009"/>
            <a:ext cx="2743200" cy="1223010"/>
          </a:xfrm>
          <a:prstGeom prst="rect">
            <a:avLst/>
          </a:prstGeom>
        </p:spPr>
      </p:pic>
      <p:pic>
        <p:nvPicPr>
          <p:cNvPr id="3" name="Picture 4" descr="Graphical user interface, text, application, chat or text message&#10;&#10;Description automatically generated">
            <a:extLst>
              <a:ext uri="{FF2B5EF4-FFF2-40B4-BE49-F238E27FC236}">
                <a16:creationId xmlns:a16="http://schemas.microsoft.com/office/drawing/2014/main" id="{A7EF3EE2-D50D-3B6C-C2CB-831BA3EAD339}"/>
              </a:ext>
            </a:extLst>
          </p:cNvPr>
          <p:cNvPicPr>
            <a:picLocks noChangeAspect="1"/>
          </p:cNvPicPr>
          <p:nvPr/>
        </p:nvPicPr>
        <p:blipFill>
          <a:blip r:embed="rId11"/>
          <a:stretch>
            <a:fillRect/>
          </a:stretch>
        </p:blipFill>
        <p:spPr>
          <a:xfrm>
            <a:off x="2656114" y="3286971"/>
            <a:ext cx="2315029" cy="3361086"/>
          </a:xfrm>
          <a:prstGeom prst="rect">
            <a:avLst/>
          </a:prstGeom>
        </p:spPr>
      </p:pic>
      <p:pic>
        <p:nvPicPr>
          <p:cNvPr id="5" name="Picture 26" descr="Graphical user interface, text, application, chat or text message&#10;&#10;Description automatically generated">
            <a:extLst>
              <a:ext uri="{FF2B5EF4-FFF2-40B4-BE49-F238E27FC236}">
                <a16:creationId xmlns:a16="http://schemas.microsoft.com/office/drawing/2014/main" id="{AB0B7793-ACEE-D4C2-E651-FF645E9F321D}"/>
              </a:ext>
            </a:extLst>
          </p:cNvPr>
          <p:cNvPicPr>
            <a:picLocks noChangeAspect="1"/>
          </p:cNvPicPr>
          <p:nvPr/>
        </p:nvPicPr>
        <p:blipFill>
          <a:blip r:embed="rId12"/>
          <a:stretch>
            <a:fillRect/>
          </a:stretch>
        </p:blipFill>
        <p:spPr>
          <a:xfrm>
            <a:off x="8331200" y="1806514"/>
            <a:ext cx="2213429" cy="3215943"/>
          </a:xfrm>
          <a:prstGeom prst="rect">
            <a:avLst/>
          </a:prstGeom>
        </p:spPr>
      </p:pic>
    </p:spTree>
    <p:extLst>
      <p:ext uri="{BB962C8B-B14F-4D97-AF65-F5344CB8AC3E}">
        <p14:creationId xmlns:p14="http://schemas.microsoft.com/office/powerpoint/2010/main" val="1298135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C3F1715-5D99-CD49-D3EC-319FB82CFE08}"/>
              </a:ext>
            </a:extLst>
          </p:cNvPr>
          <p:cNvPicPr>
            <a:picLocks noGrp="1" noChangeAspect="1"/>
          </p:cNvPicPr>
          <p:nvPr>
            <p:ph idx="1"/>
          </p:nvPr>
        </p:nvPicPr>
        <p:blipFill>
          <a:blip r:embed="rId2"/>
          <a:stretch>
            <a:fillRect/>
          </a:stretch>
        </p:blipFill>
        <p:spPr>
          <a:xfrm>
            <a:off x="301171" y="1607481"/>
            <a:ext cx="9511476" cy="2331412"/>
          </a:xfrm>
        </p:spPr>
      </p:pic>
      <p:pic>
        <p:nvPicPr>
          <p:cNvPr id="5" name="Picture 5" descr="Graphical user interface, text, application, email&#10;&#10;Description automatically generated">
            <a:extLst>
              <a:ext uri="{FF2B5EF4-FFF2-40B4-BE49-F238E27FC236}">
                <a16:creationId xmlns:a16="http://schemas.microsoft.com/office/drawing/2014/main" id="{10218527-BFA0-D625-6940-7DF637570296}"/>
              </a:ext>
            </a:extLst>
          </p:cNvPr>
          <p:cNvPicPr>
            <a:picLocks noChangeAspect="1"/>
          </p:cNvPicPr>
          <p:nvPr/>
        </p:nvPicPr>
        <p:blipFill>
          <a:blip r:embed="rId3"/>
          <a:stretch>
            <a:fillRect/>
          </a:stretch>
        </p:blipFill>
        <p:spPr>
          <a:xfrm>
            <a:off x="246084" y="3939309"/>
            <a:ext cx="8826665" cy="2165926"/>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7E177F9-2E2A-5828-B3B5-F1890A699DDD}"/>
              </a:ext>
            </a:extLst>
          </p:cNvPr>
          <p:cNvPicPr>
            <a:picLocks noChangeAspect="1"/>
          </p:cNvPicPr>
          <p:nvPr/>
        </p:nvPicPr>
        <p:blipFill>
          <a:blip r:embed="rId4"/>
          <a:stretch>
            <a:fillRect/>
          </a:stretch>
        </p:blipFill>
        <p:spPr>
          <a:xfrm>
            <a:off x="5911932" y="1608446"/>
            <a:ext cx="8014523" cy="19554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BEAC5D92-911B-62E1-2B54-C127C6541C8E}"/>
              </a:ext>
            </a:extLst>
          </p:cNvPr>
          <p:cNvPicPr>
            <a:picLocks noChangeAspect="1"/>
          </p:cNvPicPr>
          <p:nvPr/>
        </p:nvPicPr>
        <p:blipFill>
          <a:blip r:embed="rId5"/>
          <a:stretch>
            <a:fillRect/>
          </a:stretch>
        </p:blipFill>
        <p:spPr>
          <a:xfrm>
            <a:off x="5993741" y="4071257"/>
            <a:ext cx="9567552" cy="2433120"/>
          </a:xfrm>
          <a:prstGeom prst="rect">
            <a:avLst/>
          </a:prstGeom>
        </p:spPr>
      </p:pic>
    </p:spTree>
    <p:extLst>
      <p:ext uri="{BB962C8B-B14F-4D97-AF65-F5344CB8AC3E}">
        <p14:creationId xmlns:p14="http://schemas.microsoft.com/office/powerpoint/2010/main" val="168126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a:t>
            </a:r>
            <a:endParaRPr lang="en-US" dirty="0"/>
          </a:p>
        </p:txBody>
      </p:sp>
      <p:sp>
        <p:nvSpPr>
          <p:cNvPr id="4" name="Content Placeholder 2">
            <a:extLst>
              <a:ext uri="{FF2B5EF4-FFF2-40B4-BE49-F238E27FC236}">
                <a16:creationId xmlns:a16="http://schemas.microsoft.com/office/drawing/2014/main" id="{57779653-342D-BA72-F807-5D401ED01AEC}"/>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EVPN Services</a:t>
            </a:r>
          </a:p>
          <a:p>
            <a:r>
              <a:rPr lang="en-US" dirty="0">
                <a:cs typeface="Calibri"/>
              </a:rPr>
              <a:t>L3LS</a:t>
            </a:r>
          </a:p>
          <a:p>
            <a:endParaRPr lang="en-US">
              <a:cs typeface="Calibri"/>
            </a:endParaRPr>
          </a:p>
        </p:txBody>
      </p:sp>
    </p:spTree>
    <p:extLst>
      <p:ext uri="{BB962C8B-B14F-4D97-AF65-F5344CB8AC3E}">
        <p14:creationId xmlns:p14="http://schemas.microsoft.com/office/powerpoint/2010/main" val="369826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Files to Run the Examples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2"/>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a:p>
            <a:pPr marL="0" indent="0">
              <a:buNone/>
            </a:pPr>
            <a:r>
              <a:rPr lang="en-US">
                <a:cs typeface="Calibri"/>
              </a:rPr>
              <a:t>Download the inputs files to your laptop</a:t>
            </a:r>
          </a:p>
          <a:p>
            <a:pPr marL="0" indent="0">
              <a:buFont typeface="Arial" panose="020B0604020202020204" pitchFamily="34" charset="0"/>
              <a:buNone/>
            </a:pPr>
            <a:endParaRPr lang="en-US">
              <a:cs typeface="Calibri"/>
            </a:endParaRPr>
          </a:p>
        </p:txBody>
      </p:sp>
    </p:spTree>
    <p:extLst>
      <p:ext uri="{BB962C8B-B14F-4D97-AF65-F5344CB8AC3E}">
        <p14:creationId xmlns:p14="http://schemas.microsoft.com/office/powerpoint/2010/main" val="2737428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agram, schematic, map&#10;&#10;Description automatically generated">
            <a:extLst>
              <a:ext uri="{FF2B5EF4-FFF2-40B4-BE49-F238E27FC236}">
                <a16:creationId xmlns:a16="http://schemas.microsoft.com/office/drawing/2014/main" id="{2C2792DB-A4DB-D7AF-7479-16772878CBA3}"/>
              </a:ext>
            </a:extLst>
          </p:cNvPr>
          <p:cNvPicPr>
            <a:picLocks noGrp="1" noChangeAspect="1"/>
          </p:cNvPicPr>
          <p:nvPr>
            <p:ph idx="1"/>
          </p:nvPr>
        </p:nvPicPr>
        <p:blipFill>
          <a:blip r:embed="rId2"/>
          <a:stretch>
            <a:fillRect/>
          </a:stretch>
        </p:blipFill>
        <p:spPr>
          <a:xfrm>
            <a:off x="1182759" y="1079348"/>
            <a:ext cx="10291311" cy="5614644"/>
          </a:xfrm>
        </p:spPr>
      </p:pic>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L3EVPN on CoreNet</a:t>
            </a:r>
            <a:endParaRPr lang="en-US" sz="4800" dirty="0"/>
          </a:p>
        </p:txBody>
      </p:sp>
    </p:spTree>
    <p:extLst>
      <p:ext uri="{BB962C8B-B14F-4D97-AF65-F5344CB8AC3E}">
        <p14:creationId xmlns:p14="http://schemas.microsoft.com/office/powerpoint/2010/main" val="1131983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216218071"/>
              </p:ext>
            </p:extLst>
          </p:nvPr>
        </p:nvGraphicFramePr>
        <p:xfrm>
          <a:off x="522269" y="796247"/>
          <a:ext cx="11685050" cy="6002719"/>
        </p:xfrm>
        <a:graphic>
          <a:graphicData uri="http://schemas.openxmlformats.org/drawingml/2006/table">
            <a:tbl>
              <a:tblPr firstRow="1" bandRow="1">
                <a:tableStyleId>{5C22544A-7EE6-4342-B048-85BDC9FD1C3A}</a:tableStyleId>
              </a:tblPr>
              <a:tblGrid>
                <a:gridCol w="898850">
                  <a:extLst>
                    <a:ext uri="{9D8B030D-6E8A-4147-A177-3AD203B41FA5}">
                      <a16:colId xmlns:a16="http://schemas.microsoft.com/office/drawing/2014/main" val="5331645"/>
                    </a:ext>
                  </a:extLst>
                </a:gridCol>
                <a:gridCol w="898850">
                  <a:extLst>
                    <a:ext uri="{9D8B030D-6E8A-4147-A177-3AD203B41FA5}">
                      <a16:colId xmlns:a16="http://schemas.microsoft.com/office/drawing/2014/main" val="1227189952"/>
                    </a:ext>
                  </a:extLst>
                </a:gridCol>
                <a:gridCol w="898850">
                  <a:extLst>
                    <a:ext uri="{9D8B030D-6E8A-4147-A177-3AD203B41FA5}">
                      <a16:colId xmlns:a16="http://schemas.microsoft.com/office/drawing/2014/main" val="2799497606"/>
                    </a:ext>
                  </a:extLst>
                </a:gridCol>
                <a:gridCol w="898850">
                  <a:extLst>
                    <a:ext uri="{9D8B030D-6E8A-4147-A177-3AD203B41FA5}">
                      <a16:colId xmlns:a16="http://schemas.microsoft.com/office/drawing/2014/main" val="285097159"/>
                    </a:ext>
                  </a:extLst>
                </a:gridCol>
                <a:gridCol w="898850">
                  <a:extLst>
                    <a:ext uri="{9D8B030D-6E8A-4147-A177-3AD203B41FA5}">
                      <a16:colId xmlns:a16="http://schemas.microsoft.com/office/drawing/2014/main" val="3812690131"/>
                    </a:ext>
                  </a:extLst>
                </a:gridCol>
                <a:gridCol w="898850">
                  <a:extLst>
                    <a:ext uri="{9D8B030D-6E8A-4147-A177-3AD203B41FA5}">
                      <a16:colId xmlns:a16="http://schemas.microsoft.com/office/drawing/2014/main" val="3968755181"/>
                    </a:ext>
                  </a:extLst>
                </a:gridCol>
                <a:gridCol w="898850">
                  <a:extLst>
                    <a:ext uri="{9D8B030D-6E8A-4147-A177-3AD203B41FA5}">
                      <a16:colId xmlns:a16="http://schemas.microsoft.com/office/drawing/2014/main" val="3280753076"/>
                    </a:ext>
                  </a:extLst>
                </a:gridCol>
                <a:gridCol w="898850">
                  <a:extLst>
                    <a:ext uri="{9D8B030D-6E8A-4147-A177-3AD203B41FA5}">
                      <a16:colId xmlns:a16="http://schemas.microsoft.com/office/drawing/2014/main" val="2705341284"/>
                    </a:ext>
                  </a:extLst>
                </a:gridCol>
                <a:gridCol w="898850">
                  <a:extLst>
                    <a:ext uri="{9D8B030D-6E8A-4147-A177-3AD203B41FA5}">
                      <a16:colId xmlns:a16="http://schemas.microsoft.com/office/drawing/2014/main" val="2795006231"/>
                    </a:ext>
                  </a:extLst>
                </a:gridCol>
                <a:gridCol w="898850">
                  <a:extLst>
                    <a:ext uri="{9D8B030D-6E8A-4147-A177-3AD203B41FA5}">
                      <a16:colId xmlns:a16="http://schemas.microsoft.com/office/drawing/2014/main" val="2492062228"/>
                    </a:ext>
                  </a:extLst>
                </a:gridCol>
                <a:gridCol w="898850">
                  <a:extLst>
                    <a:ext uri="{9D8B030D-6E8A-4147-A177-3AD203B41FA5}">
                      <a16:colId xmlns:a16="http://schemas.microsoft.com/office/drawing/2014/main" val="1326293174"/>
                    </a:ext>
                  </a:extLst>
                </a:gridCol>
                <a:gridCol w="898850">
                  <a:extLst>
                    <a:ext uri="{9D8B030D-6E8A-4147-A177-3AD203B41FA5}">
                      <a16:colId xmlns:a16="http://schemas.microsoft.com/office/drawing/2014/main" val="2573831235"/>
                    </a:ext>
                  </a:extLst>
                </a:gridCol>
                <a:gridCol w="898850">
                  <a:extLst>
                    <a:ext uri="{9D8B030D-6E8A-4147-A177-3AD203B41FA5}">
                      <a16:colId xmlns:a16="http://schemas.microsoft.com/office/drawing/2014/main" val="300237157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tc>
                  <a:txBody>
                    <a:bodyPr/>
                    <a:lstStyle/>
                    <a:p>
                      <a:pPr lvl="0">
                        <a:buNone/>
                      </a:pPr>
                      <a:r>
                        <a:rPr lang="en-US" sz="2100" dirty="0"/>
                        <a:t>eos17</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tc>
                  <a:txBody>
                    <a:bodyPr/>
                    <a:lstStyle/>
                    <a:p>
                      <a:pPr lvl="0">
                        <a:buNone/>
                      </a:pPr>
                      <a:r>
                        <a:rPr lang="en-US" sz="1000" b="1" i="0" u="none" strike="noStrike" noProof="0" dirty="0" err="1"/>
                        <a:t>Network</a:t>
                      </a:r>
                      <a:r>
                        <a:rPr lang="en-US" sz="1000" b="0" i="0" u="none" strike="noStrike" noProof="0" dirty="0" err="1"/>
                        <a:t>:CoreNet</a:t>
                      </a:r>
                      <a:endParaRPr lang="en-US" dirty="0" err="1"/>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:RR</a:t>
                      </a:r>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tc>
                  <a:txBody>
                    <a:bodyPr/>
                    <a:lstStyle/>
                    <a:p>
                      <a:pPr lvl="0">
                        <a:buNone/>
                      </a:pPr>
                      <a:endParaRPr lang="en-US" sz="1000" b="0" i="0" u="none" strike="noStrike" noProof="0" dirty="0"/>
                    </a:p>
                  </a:txBody>
                  <a:tcPr marL="108783" marR="108783" marT="54391" marB="54391"/>
                </a:tc>
                <a:extLst>
                  <a:ext uri="{0D108BD9-81ED-4DB2-BD59-A6C34878D82A}">
                    <a16:rowId xmlns:a16="http://schemas.microsoft.com/office/drawing/2014/main" val="2785265972"/>
                  </a:ext>
                </a:extLst>
              </a:tr>
              <a:tr h="554768">
                <a:tc>
                  <a:txBody>
                    <a:bodyPr/>
                    <a:lstStyle/>
                    <a:p>
                      <a:pPr lvl="0">
                        <a:buNone/>
                      </a:pPr>
                      <a:r>
                        <a:rPr lang="en-US" sz="1050" dirty="0"/>
                        <a:t>Lo0 Tag</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:5.5.5.5</a:t>
                      </a:r>
                      <a:endParaRPr lang="en-US"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:17.17.17.17</a:t>
                      </a:r>
                      <a:endParaRPr lang="en-US" sz="1000" dirty="0"/>
                    </a:p>
                  </a:txBody>
                  <a:tcPr marL="108783" marR="108783" marT="54391" marB="54391"/>
                </a:tc>
                <a:extLst>
                  <a:ext uri="{0D108BD9-81ED-4DB2-BD59-A6C34878D82A}">
                    <a16:rowId xmlns:a16="http://schemas.microsoft.com/office/drawing/2014/main" val="1781599341"/>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096537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47B65C8C-FB22-7929-3862-9BAA28E64DE2}"/>
              </a:ext>
            </a:extLst>
          </p:cNvPr>
          <p:cNvPicPr>
            <a:picLocks noGrp="1" noChangeAspect="1"/>
          </p:cNvPicPr>
          <p:nvPr>
            <p:ph idx="1"/>
          </p:nvPr>
        </p:nvPicPr>
        <p:blipFill>
          <a:blip r:embed="rId2"/>
          <a:stretch>
            <a:fillRect/>
          </a:stretch>
        </p:blipFill>
        <p:spPr>
          <a:xfrm>
            <a:off x="990565" y="292389"/>
            <a:ext cx="9762906" cy="6170901"/>
          </a:xfrm>
        </p:spPr>
      </p:pic>
    </p:spTree>
    <p:extLst>
      <p:ext uri="{BB962C8B-B14F-4D97-AF65-F5344CB8AC3E}">
        <p14:creationId xmlns:p14="http://schemas.microsoft.com/office/powerpoint/2010/main" val="3198757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1DE1593-E603-9FD6-B221-A4EB89CA3976}"/>
              </a:ext>
            </a:extLst>
          </p:cNvPr>
          <p:cNvPicPr>
            <a:picLocks noChangeAspect="1"/>
          </p:cNvPicPr>
          <p:nvPr/>
        </p:nvPicPr>
        <p:blipFill>
          <a:blip r:embed="rId2"/>
          <a:stretch>
            <a:fillRect/>
          </a:stretch>
        </p:blipFill>
        <p:spPr>
          <a:xfrm>
            <a:off x="5911272" y="2922123"/>
            <a:ext cx="5532581" cy="23391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5C5BE77-52D9-8B66-FCB2-904F2D28CAE3}"/>
              </a:ext>
            </a:extLst>
          </p:cNvPr>
          <p:cNvPicPr>
            <a:picLocks noChangeAspect="1"/>
          </p:cNvPicPr>
          <p:nvPr/>
        </p:nvPicPr>
        <p:blipFill>
          <a:blip r:embed="rId3"/>
          <a:stretch>
            <a:fillRect/>
          </a:stretch>
        </p:blipFill>
        <p:spPr>
          <a:xfrm>
            <a:off x="5925127" y="405754"/>
            <a:ext cx="5504872" cy="25043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8A86C22-C71A-E04E-0AF8-A1153D68C57F}"/>
              </a:ext>
            </a:extLst>
          </p:cNvPr>
          <p:cNvPicPr>
            <a:picLocks noChangeAspect="1"/>
          </p:cNvPicPr>
          <p:nvPr/>
        </p:nvPicPr>
        <p:blipFill>
          <a:blip r:embed="rId4"/>
          <a:stretch>
            <a:fillRect/>
          </a:stretch>
        </p:blipFill>
        <p:spPr>
          <a:xfrm>
            <a:off x="304800" y="4525172"/>
            <a:ext cx="5006109" cy="226882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F47897C-B918-8D53-516F-F58A2BCCDC6B}"/>
              </a:ext>
            </a:extLst>
          </p:cNvPr>
          <p:cNvPicPr>
            <a:picLocks noChangeAspect="1"/>
          </p:cNvPicPr>
          <p:nvPr/>
        </p:nvPicPr>
        <p:blipFill>
          <a:blip r:embed="rId5"/>
          <a:stretch>
            <a:fillRect/>
          </a:stretch>
        </p:blipFill>
        <p:spPr>
          <a:xfrm>
            <a:off x="6026727" y="5228226"/>
            <a:ext cx="5357090" cy="1527730"/>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AA35D4BE-8518-B1AC-09F8-796370F37382}"/>
              </a:ext>
            </a:extLst>
          </p:cNvPr>
          <p:cNvPicPr>
            <a:picLocks noChangeAspect="1"/>
          </p:cNvPicPr>
          <p:nvPr/>
        </p:nvPicPr>
        <p:blipFill>
          <a:blip r:embed="rId6"/>
          <a:stretch>
            <a:fillRect/>
          </a:stretch>
        </p:blipFill>
        <p:spPr>
          <a:xfrm>
            <a:off x="304800" y="1390473"/>
            <a:ext cx="5560290" cy="3061055"/>
          </a:xfrm>
          <a:prstGeom prst="rect">
            <a:avLst/>
          </a:prstGeom>
        </p:spPr>
      </p:pic>
      <p:sp>
        <p:nvSpPr>
          <p:cNvPr id="3" name="Oval 2">
            <a:extLst>
              <a:ext uri="{FF2B5EF4-FFF2-40B4-BE49-F238E27FC236}">
                <a16:creationId xmlns:a16="http://schemas.microsoft.com/office/drawing/2014/main" id="{AC86E239-CF87-35FA-6487-D69BFF757098}"/>
              </a:ext>
            </a:extLst>
          </p:cNvPr>
          <p:cNvSpPr/>
          <p:nvPr/>
        </p:nvSpPr>
        <p:spPr>
          <a:xfrm>
            <a:off x="5814291" y="2731655"/>
            <a:ext cx="2327563" cy="701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48F4C-3C97-25CE-85E3-8189962698AE}"/>
              </a:ext>
            </a:extLst>
          </p:cNvPr>
          <p:cNvSpPr txBox="1"/>
          <p:nvPr/>
        </p:nvSpPr>
        <p:spPr>
          <a:xfrm>
            <a:off x="8367857" y="3149310"/>
            <a:ext cx="3680691" cy="92333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213975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4</a:t>
            </a:r>
            <a:endParaRPr lang="en-US" dirty="0"/>
          </a:p>
        </p:txBody>
      </p:sp>
      <p:sp>
        <p:nvSpPr>
          <p:cNvPr id="4" name="Content Placeholder 2">
            <a:extLst>
              <a:ext uri="{FF2B5EF4-FFF2-40B4-BE49-F238E27FC236}">
                <a16:creationId xmlns:a16="http://schemas.microsoft.com/office/drawing/2014/main" id="{CB2CE671-2509-C765-40BF-7EEB77ACA8C4}"/>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Campus</a:t>
            </a:r>
          </a:p>
          <a:p>
            <a:endParaRPr lang="en-US">
              <a:cs typeface="Calibri"/>
            </a:endParaRPr>
          </a:p>
        </p:txBody>
      </p:sp>
    </p:spTree>
    <p:extLst>
      <p:ext uri="{BB962C8B-B14F-4D97-AF65-F5344CB8AC3E}">
        <p14:creationId xmlns:p14="http://schemas.microsoft.com/office/powerpoint/2010/main" val="210381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Example4: </a:t>
            </a:r>
            <a:r>
              <a:rPr lang="en-US" dirty="0">
                <a:ea typeface="+mj-lt"/>
                <a:cs typeface="+mj-lt"/>
              </a:rPr>
              <a:t> Routing OSPF Campus and eBGP to ISP</a:t>
            </a:r>
            <a:br>
              <a:rPr lang="en-US" dirty="0">
                <a:ea typeface="+mj-lt"/>
                <a:cs typeface="+mj-lt"/>
              </a:rPr>
            </a:br>
            <a:r>
              <a:rPr lang="en-US" sz="2000" dirty="0">
                <a:ea typeface="+mj-lt"/>
                <a:cs typeface="+mj-lt"/>
              </a:rPr>
              <a:t>Campus receives Default Route Campus edge router has full Internet routes</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1256086" y="1293121"/>
            <a:ext cx="9167099" cy="5196877"/>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  Routing OSPF Campus and eBGP to ISP</a:t>
            </a:r>
            <a:endParaRPr lang="en-US" sz="4800" dirty="0"/>
          </a:p>
        </p:txBody>
      </p:sp>
    </p:spTree>
    <p:extLst>
      <p:ext uri="{BB962C8B-B14F-4D97-AF65-F5344CB8AC3E}">
        <p14:creationId xmlns:p14="http://schemas.microsoft.com/office/powerpoint/2010/main" val="212930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1076001"/>
              </p:ext>
            </p:extLst>
          </p:nvPr>
        </p:nvGraphicFramePr>
        <p:xfrm>
          <a:off x="928786" y="1825625"/>
          <a:ext cx="9807040" cy="3979020"/>
        </p:xfrm>
        <a:graphic>
          <a:graphicData uri="http://schemas.openxmlformats.org/drawingml/2006/table">
            <a:tbl>
              <a:tblPr firstRow="1" bandRow="1">
                <a:tableStyleId>{5C22544A-7EE6-4342-B048-85BDC9FD1C3A}</a:tableStyleId>
              </a:tblPr>
              <a:tblGrid>
                <a:gridCol w="1225880">
                  <a:extLst>
                    <a:ext uri="{9D8B030D-6E8A-4147-A177-3AD203B41FA5}">
                      <a16:colId xmlns:a16="http://schemas.microsoft.com/office/drawing/2014/main" val="177748952"/>
                    </a:ext>
                  </a:extLst>
                </a:gridCol>
                <a:gridCol w="1225880">
                  <a:extLst>
                    <a:ext uri="{9D8B030D-6E8A-4147-A177-3AD203B41FA5}">
                      <a16:colId xmlns:a16="http://schemas.microsoft.com/office/drawing/2014/main" val="1227189952"/>
                    </a:ext>
                  </a:extLst>
                </a:gridCol>
                <a:gridCol w="1225880">
                  <a:extLst>
                    <a:ext uri="{9D8B030D-6E8A-4147-A177-3AD203B41FA5}">
                      <a16:colId xmlns:a16="http://schemas.microsoft.com/office/drawing/2014/main" val="3812690131"/>
                    </a:ext>
                  </a:extLst>
                </a:gridCol>
                <a:gridCol w="1225880">
                  <a:extLst>
                    <a:ext uri="{9D8B030D-6E8A-4147-A177-3AD203B41FA5}">
                      <a16:colId xmlns:a16="http://schemas.microsoft.com/office/drawing/2014/main" val="3968755181"/>
                    </a:ext>
                  </a:extLst>
                </a:gridCol>
                <a:gridCol w="1225880">
                  <a:extLst>
                    <a:ext uri="{9D8B030D-6E8A-4147-A177-3AD203B41FA5}">
                      <a16:colId xmlns:a16="http://schemas.microsoft.com/office/drawing/2014/main" val="3280753076"/>
                    </a:ext>
                  </a:extLst>
                </a:gridCol>
                <a:gridCol w="1225880">
                  <a:extLst>
                    <a:ext uri="{9D8B030D-6E8A-4147-A177-3AD203B41FA5}">
                      <a16:colId xmlns:a16="http://schemas.microsoft.com/office/drawing/2014/main" val="2705341284"/>
                    </a:ext>
                  </a:extLst>
                </a:gridCol>
                <a:gridCol w="1225880">
                  <a:extLst>
                    <a:ext uri="{9D8B030D-6E8A-4147-A177-3AD203B41FA5}">
                      <a16:colId xmlns:a16="http://schemas.microsoft.com/office/drawing/2014/main" val="2795006231"/>
                    </a:ext>
                  </a:extLst>
                </a:gridCol>
                <a:gridCol w="1225880">
                  <a:extLst>
                    <a:ext uri="{9D8B030D-6E8A-4147-A177-3AD203B41FA5}">
                      <a16:colId xmlns:a16="http://schemas.microsoft.com/office/drawing/2014/main" val="2492062228"/>
                    </a:ext>
                  </a:extLst>
                </a:gridCol>
              </a:tblGrid>
              <a:tr h="663170">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extLst>
                  <a:ext uri="{0D108BD9-81ED-4DB2-BD59-A6C34878D82A}">
                    <a16:rowId xmlns:a16="http://schemas.microsoft.com/office/drawing/2014/main" val="2706982180"/>
                  </a:ext>
                </a:extLst>
              </a:tr>
              <a:tr h="663170">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0" i="0" u="none" strike="noStrike" noProof="0" dirty="0" err="1"/>
                        <a:t>Network:CoreNet</a:t>
                      </a:r>
                      <a:endParaRPr lang="en-US" dirty="0" err="1"/>
                    </a:p>
                  </a:txBody>
                  <a:tcPr marL="108783" marR="108783" marT="54391" marB="54391"/>
                </a:tc>
                <a:tc>
                  <a:txBody>
                    <a:bodyPr/>
                    <a:lstStyle/>
                    <a:p>
                      <a:pPr lvl="0">
                        <a:buNone/>
                      </a:pPr>
                      <a:r>
                        <a:rPr lang="en-US" sz="1000" b="0" i="0" u="none" strike="noStrike" noProof="0" err="1">
                          <a:latin typeface="Calibri"/>
                        </a:rPr>
                        <a:t>Network:ISP</a:t>
                      </a:r>
                      <a:endParaRPr lang="en-US" err="1"/>
                    </a:p>
                  </a:txBody>
                  <a:tcPr marL="108783" marR="108783" marT="54391" marB="54391"/>
                </a:tc>
                <a:extLst>
                  <a:ext uri="{0D108BD9-81ED-4DB2-BD59-A6C34878D82A}">
                    <a16:rowId xmlns:a16="http://schemas.microsoft.com/office/drawing/2014/main" val="772048004"/>
                  </a:ext>
                </a:extLst>
              </a:tr>
              <a:tr h="663170">
                <a:tc>
                  <a:txBody>
                    <a:bodyPr/>
                    <a:lstStyle/>
                    <a:p>
                      <a:pPr lvl="0">
                        <a:buNone/>
                      </a:pPr>
                      <a:r>
                        <a:rPr lang="en-US" sz="1000" kern="1200" dirty="0">
                          <a:solidFill>
                            <a:schemeClr val="dk1"/>
                          </a:solidFill>
                          <a:latin typeface="+mn-lt"/>
                          <a:ea typeface="+mn-ea"/>
                          <a:cs typeface="+mn-cs"/>
                        </a:rPr>
                        <a:t>Role Tag</a:t>
                      </a:r>
                    </a:p>
                  </a:txBody>
                  <a:tcPr marL="108783" marR="108783" marT="54391" marB="54391"/>
                </a:tc>
                <a:tc>
                  <a:txBody>
                    <a:bodyPr/>
                    <a:lstStyle/>
                    <a:p>
                      <a:r>
                        <a:rPr lang="en-US" sz="1000" kern="1200" err="1">
                          <a:solidFill>
                            <a:schemeClr val="dk1"/>
                          </a:solidFill>
                          <a:latin typeface="+mn-lt"/>
                          <a:ea typeface="+mn-ea"/>
                          <a:cs typeface="+mn-cs"/>
                        </a:rPr>
                        <a:t>Role:Edge-Router</a:t>
                      </a:r>
                      <a:endParaRPr lang="en-US" sz="1000" kern="1200" dirty="0" err="1">
                        <a:solidFill>
                          <a:schemeClr val="dk1"/>
                        </a:solidFill>
                        <a:latin typeface="+mn-lt"/>
                        <a:ea typeface="+mn-ea"/>
                        <a:cs typeface="+mn-cs"/>
                      </a:endParaRPr>
                    </a:p>
                  </a:txBody>
                  <a:tcPr marL="108783" marR="108783" marT="54392" marB="54392"/>
                </a:tc>
                <a:tc>
                  <a:txBody>
                    <a:bodyPr/>
                    <a:lstStyle/>
                    <a:p>
                      <a:pPr lvl="0">
                        <a:buNone/>
                      </a:pPr>
                      <a:r>
                        <a:rPr lang="en-US" sz="1000" b="0" i="0" u="none" strike="noStrike" noProof="0" err="1">
                          <a:solidFill>
                            <a:schemeClr val="dk1"/>
                          </a:solidFill>
                          <a:latin typeface="Calibri"/>
                        </a:rPr>
                        <a:t>Role:Edge-Router</a:t>
                      </a:r>
                      <a:endParaRPr lang="en-US" sz="1000"/>
                    </a:p>
                  </a:txBody>
                  <a:tcPr marL="108783" marR="108783" marT="54392" marB="54392"/>
                </a:tc>
                <a:tc>
                  <a:txBody>
                    <a:bodyPr/>
                    <a:lstStyle/>
                    <a:p>
                      <a:pPr lvl="0">
                        <a:buNone/>
                      </a:pPr>
                      <a:r>
                        <a:rPr lang="en-US" sz="1000" b="0" i="0" u="none" strike="noStrike" noProof="0" err="1">
                          <a:solidFill>
                            <a:schemeClr val="dk1"/>
                          </a:solidFill>
                          <a:latin typeface="Calibri"/>
                        </a:rPr>
                        <a:t>Role:Core</a:t>
                      </a:r>
                    </a:p>
                  </a:txBody>
                  <a:tcPr marL="108783" marR="108783" marT="54392" marB="54392"/>
                </a:tc>
                <a:tc>
                  <a:txBody>
                    <a:bodyPr/>
                    <a:lstStyle/>
                    <a:p>
                      <a:pPr lvl="0">
                        <a:buNone/>
                      </a:pPr>
                      <a:r>
                        <a:rPr lang="en-US" sz="1000" b="0" i="0" u="none" strike="noStrike" kern="1200" noProof="0" err="1">
                          <a:solidFill>
                            <a:schemeClr val="dk1"/>
                          </a:solidFill>
                          <a:latin typeface="Calibri"/>
                          <a:ea typeface="+mn-ea"/>
                          <a:cs typeface="+mn-cs"/>
                        </a:rPr>
                        <a:t>Role:Edge-Router</a:t>
                      </a:r>
                      <a:endParaRPr lang="en-US" sz="1000" b="0" i="0" u="none" strike="noStrike" kern="1200">
                        <a:solidFill>
                          <a:schemeClr val="dk1"/>
                        </a:solidFill>
                        <a:latin typeface="Calibri"/>
                        <a:ea typeface="+mn-ea"/>
                        <a:cs typeface="+mn-cs"/>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0" i="0" u="none" strike="noStrike" noProof="0" err="1">
                          <a:latin typeface="Calibri"/>
                        </a:rPr>
                        <a:t>Role:Edge-Router</a:t>
                      </a:r>
                      <a:endParaRPr lang="en-US" sz="1000"/>
                    </a:p>
                  </a:txBody>
                  <a:tcPr marL="108783" marR="108783" marT="54392" marB="54392"/>
                </a:tc>
                <a:tc>
                  <a:txBody>
                    <a:bodyPr/>
                    <a:lstStyle/>
                    <a:p>
                      <a:r>
                        <a:rPr lang="en-US" sz="1000" err="1"/>
                        <a:t>Role:Core</a:t>
                      </a:r>
                      <a:endParaRPr lang="en-US" sz="1000" dirty="0" err="1"/>
                    </a:p>
                  </a:txBody>
                  <a:tcPr marL="108783" marR="108783" marT="54392" marB="54392"/>
                </a:tc>
                <a:extLst>
                  <a:ext uri="{0D108BD9-81ED-4DB2-BD59-A6C34878D82A}">
                    <a16:rowId xmlns:a16="http://schemas.microsoft.com/office/drawing/2014/main" val="2832416612"/>
                  </a:ext>
                </a:extLst>
              </a:tr>
              <a:tr h="663170">
                <a:tc>
                  <a:txBody>
                    <a:bodyPr/>
                    <a:lstStyle/>
                    <a:p>
                      <a:pPr lvl="0">
                        <a:buNone/>
                      </a:pPr>
                      <a:r>
                        <a:rPr lang="en-US" sz="1000" dirty="0"/>
                        <a:t>Roter ID Tag</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:19.19.19.19</a:t>
                      </a:r>
                    </a:p>
                  </a:txBody>
                  <a:tcPr marL="108783" marR="108783" marT="54391" marB="54391"/>
                </a:tc>
                <a:extLst>
                  <a:ext uri="{0D108BD9-81ED-4DB2-BD59-A6C34878D82A}">
                    <a16:rowId xmlns:a16="http://schemas.microsoft.com/office/drawing/2014/main" val="1849433251"/>
                  </a:ext>
                </a:extLst>
              </a:tr>
              <a:tr h="663170">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Campus:Campus11-12-13</a:t>
                      </a:r>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2785265972"/>
                  </a:ext>
                </a:extLst>
              </a:tr>
              <a:tr h="663170">
                <a:tc>
                  <a:txBody>
                    <a:bodyPr/>
                    <a:lstStyle/>
                    <a:p>
                      <a:pPr lvl="0">
                        <a:buNone/>
                      </a:pPr>
                      <a:r>
                        <a:rPr lang="en-US" sz="1000" dirty="0"/>
                        <a:t>Campus Pod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Campus-Pod:12</a:t>
                      </a:r>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09024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8CFDCF-166B-3A76-2B70-017D83014F0E}"/>
              </a:ext>
            </a:extLst>
          </p:cNvPr>
          <p:cNvPicPr>
            <a:picLocks noGrp="1" noChangeAspect="1"/>
          </p:cNvPicPr>
          <p:nvPr>
            <p:ph idx="1"/>
          </p:nvPr>
        </p:nvPicPr>
        <p:blipFill>
          <a:blip r:embed="rId2"/>
          <a:stretch>
            <a:fillRect/>
          </a:stretch>
        </p:blipFill>
        <p:spPr>
          <a:xfrm>
            <a:off x="150091" y="559719"/>
            <a:ext cx="11804072" cy="4574059"/>
          </a:xfrm>
        </p:spPr>
      </p:pic>
    </p:spTree>
    <p:extLst>
      <p:ext uri="{BB962C8B-B14F-4D97-AF65-F5344CB8AC3E}">
        <p14:creationId xmlns:p14="http://schemas.microsoft.com/office/powerpoint/2010/main" val="1721609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ABBC45DD-2AF3-18B9-E3BF-CEC849099CFD}"/>
              </a:ext>
            </a:extLst>
          </p:cNvPr>
          <p:cNvPicPr>
            <a:picLocks noGrp="1" noChangeAspect="1"/>
          </p:cNvPicPr>
          <p:nvPr>
            <p:ph idx="1"/>
          </p:nvPr>
        </p:nvPicPr>
        <p:blipFill>
          <a:blip r:embed="rId2"/>
          <a:stretch>
            <a:fillRect/>
          </a:stretch>
        </p:blipFill>
        <p:spPr>
          <a:xfrm>
            <a:off x="141514" y="775092"/>
            <a:ext cx="12924971" cy="5218689"/>
          </a:xfrm>
        </p:spPr>
      </p:pic>
    </p:spTree>
    <p:extLst>
      <p:ext uri="{BB962C8B-B14F-4D97-AF65-F5344CB8AC3E}">
        <p14:creationId xmlns:p14="http://schemas.microsoft.com/office/powerpoint/2010/main" val="310922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E7B9ED5-0139-AEFE-E2EF-2FA04BAEBD70}"/>
              </a:ext>
            </a:extLst>
          </p:cNvPr>
          <p:cNvPicPr>
            <a:picLocks noGrp="1" noChangeAspect="1"/>
          </p:cNvPicPr>
          <p:nvPr>
            <p:ph idx="1"/>
          </p:nvPr>
        </p:nvPicPr>
        <p:blipFill>
          <a:blip r:embed="rId2"/>
          <a:stretch>
            <a:fillRect/>
          </a:stretch>
        </p:blipFill>
        <p:spPr>
          <a:xfrm>
            <a:off x="373743" y="1559275"/>
            <a:ext cx="6016172" cy="2111808"/>
          </a:xfrm>
        </p:spPr>
      </p:pic>
      <p:pic>
        <p:nvPicPr>
          <p:cNvPr id="5" name="Picture 5" descr="Graphical user interface, application&#10;&#10;Description automatically generated">
            <a:extLst>
              <a:ext uri="{FF2B5EF4-FFF2-40B4-BE49-F238E27FC236}">
                <a16:creationId xmlns:a16="http://schemas.microsoft.com/office/drawing/2014/main" id="{0E1481C2-3672-6C6F-7445-DDCE33B5E561}"/>
              </a:ext>
            </a:extLst>
          </p:cNvPr>
          <p:cNvPicPr>
            <a:picLocks noChangeAspect="1"/>
          </p:cNvPicPr>
          <p:nvPr/>
        </p:nvPicPr>
        <p:blipFill>
          <a:blip r:embed="rId3"/>
          <a:stretch>
            <a:fillRect/>
          </a:stretch>
        </p:blipFill>
        <p:spPr>
          <a:xfrm>
            <a:off x="4724400" y="2785093"/>
            <a:ext cx="6633028" cy="3116614"/>
          </a:xfrm>
          <a:prstGeom prst="rect">
            <a:avLst/>
          </a:prstGeom>
        </p:spPr>
      </p:pic>
    </p:spTree>
    <p:extLst>
      <p:ext uri="{BB962C8B-B14F-4D97-AF65-F5344CB8AC3E}">
        <p14:creationId xmlns:p14="http://schemas.microsoft.com/office/powerpoint/2010/main" val="92175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5</a:t>
            </a:r>
            <a:endParaRPr lang="en-US" dirty="0"/>
          </a:p>
        </p:txBody>
      </p:sp>
      <p:sp>
        <p:nvSpPr>
          <p:cNvPr id="4" name="Content Placeholder 2">
            <a:extLst>
              <a:ext uri="{FF2B5EF4-FFF2-40B4-BE49-F238E27FC236}">
                <a16:creationId xmlns:a16="http://schemas.microsoft.com/office/drawing/2014/main" id="{2B50AE10-5D29-CEAF-64E3-64B177E730C9}"/>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Campus</a:t>
            </a:r>
          </a:p>
          <a:p>
            <a:r>
              <a:rPr lang="en-US" dirty="0">
                <a:cs typeface="Calibri"/>
              </a:rPr>
              <a:t>EVPN Services</a:t>
            </a:r>
          </a:p>
          <a:p>
            <a:endParaRPr lang="en-US">
              <a:cs typeface="Calibri"/>
            </a:endParaRPr>
          </a:p>
        </p:txBody>
      </p:sp>
    </p:spTree>
    <p:extLst>
      <p:ext uri="{BB962C8B-B14F-4D97-AF65-F5344CB8AC3E}">
        <p14:creationId xmlns:p14="http://schemas.microsoft.com/office/powerpoint/2010/main" val="4155190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Routing OSPF Campus to Campus + L2 </a:t>
            </a:r>
            <a:r>
              <a:rPr lang="en-US" dirty="0" err="1">
                <a:cs typeface="Calibri Light"/>
              </a:rPr>
              <a:t>vlan</a:t>
            </a:r>
            <a:r>
              <a:rPr lang="en-US" dirty="0">
                <a:cs typeface="Calibri Light"/>
              </a:rPr>
              <a:t> stretch between Campus</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Routing OSPF Campus to Campus</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482715391"/>
              </p:ext>
            </p:extLst>
          </p:nvPr>
        </p:nvGraphicFramePr>
        <p:xfrm>
          <a:off x="68743" y="1500795"/>
          <a:ext cx="14044980" cy="4689901"/>
        </p:xfrm>
        <a:graphic>
          <a:graphicData uri="http://schemas.openxmlformats.org/drawingml/2006/table">
            <a:tbl>
              <a:tblPr firstRow="1" bandRow="1">
                <a:tableStyleId>{5C22544A-7EE6-4342-B048-85BDC9FD1C3A}</a:tableStyleId>
              </a:tblPr>
              <a:tblGrid>
                <a:gridCol w="936332">
                  <a:extLst>
                    <a:ext uri="{9D8B030D-6E8A-4147-A177-3AD203B41FA5}">
                      <a16:colId xmlns:a16="http://schemas.microsoft.com/office/drawing/2014/main" val="3585938762"/>
                    </a:ext>
                  </a:extLst>
                </a:gridCol>
                <a:gridCol w="936332">
                  <a:extLst>
                    <a:ext uri="{9D8B030D-6E8A-4147-A177-3AD203B41FA5}">
                      <a16:colId xmlns:a16="http://schemas.microsoft.com/office/drawing/2014/main" val="1227189952"/>
                    </a:ext>
                  </a:extLst>
                </a:gridCol>
                <a:gridCol w="936332">
                  <a:extLst>
                    <a:ext uri="{9D8B030D-6E8A-4147-A177-3AD203B41FA5}">
                      <a16:colId xmlns:a16="http://schemas.microsoft.com/office/drawing/2014/main" val="2799497606"/>
                    </a:ext>
                  </a:extLst>
                </a:gridCol>
                <a:gridCol w="936332">
                  <a:extLst>
                    <a:ext uri="{9D8B030D-6E8A-4147-A177-3AD203B41FA5}">
                      <a16:colId xmlns:a16="http://schemas.microsoft.com/office/drawing/2014/main" val="285097159"/>
                    </a:ext>
                  </a:extLst>
                </a:gridCol>
                <a:gridCol w="936332">
                  <a:extLst>
                    <a:ext uri="{9D8B030D-6E8A-4147-A177-3AD203B41FA5}">
                      <a16:colId xmlns:a16="http://schemas.microsoft.com/office/drawing/2014/main" val="3812690131"/>
                    </a:ext>
                  </a:extLst>
                </a:gridCol>
                <a:gridCol w="936332">
                  <a:extLst>
                    <a:ext uri="{9D8B030D-6E8A-4147-A177-3AD203B41FA5}">
                      <a16:colId xmlns:a16="http://schemas.microsoft.com/office/drawing/2014/main" val="3968755181"/>
                    </a:ext>
                  </a:extLst>
                </a:gridCol>
                <a:gridCol w="936332">
                  <a:extLst>
                    <a:ext uri="{9D8B030D-6E8A-4147-A177-3AD203B41FA5}">
                      <a16:colId xmlns:a16="http://schemas.microsoft.com/office/drawing/2014/main" val="3280753076"/>
                    </a:ext>
                  </a:extLst>
                </a:gridCol>
                <a:gridCol w="936332">
                  <a:extLst>
                    <a:ext uri="{9D8B030D-6E8A-4147-A177-3AD203B41FA5}">
                      <a16:colId xmlns:a16="http://schemas.microsoft.com/office/drawing/2014/main" val="2705341284"/>
                    </a:ext>
                  </a:extLst>
                </a:gridCol>
                <a:gridCol w="936332">
                  <a:extLst>
                    <a:ext uri="{9D8B030D-6E8A-4147-A177-3AD203B41FA5}">
                      <a16:colId xmlns:a16="http://schemas.microsoft.com/office/drawing/2014/main" val="2795006231"/>
                    </a:ext>
                  </a:extLst>
                </a:gridCol>
                <a:gridCol w="936332">
                  <a:extLst>
                    <a:ext uri="{9D8B030D-6E8A-4147-A177-3AD203B41FA5}">
                      <a16:colId xmlns:a16="http://schemas.microsoft.com/office/drawing/2014/main" val="2492062228"/>
                    </a:ext>
                  </a:extLst>
                </a:gridCol>
                <a:gridCol w="936332">
                  <a:extLst>
                    <a:ext uri="{9D8B030D-6E8A-4147-A177-3AD203B41FA5}">
                      <a16:colId xmlns:a16="http://schemas.microsoft.com/office/drawing/2014/main" val="1326293174"/>
                    </a:ext>
                  </a:extLst>
                </a:gridCol>
                <a:gridCol w="936332">
                  <a:extLst>
                    <a:ext uri="{9D8B030D-6E8A-4147-A177-3AD203B41FA5}">
                      <a16:colId xmlns:a16="http://schemas.microsoft.com/office/drawing/2014/main" val="2573831235"/>
                    </a:ext>
                  </a:extLst>
                </a:gridCol>
                <a:gridCol w="936332">
                  <a:extLst>
                    <a:ext uri="{9D8B030D-6E8A-4147-A177-3AD203B41FA5}">
                      <a16:colId xmlns:a16="http://schemas.microsoft.com/office/drawing/2014/main" val="3525545617"/>
                    </a:ext>
                  </a:extLst>
                </a:gridCol>
                <a:gridCol w="936332">
                  <a:extLst>
                    <a:ext uri="{9D8B030D-6E8A-4147-A177-3AD203B41FA5}">
                      <a16:colId xmlns:a16="http://schemas.microsoft.com/office/drawing/2014/main" val="3338673739"/>
                    </a:ext>
                  </a:extLst>
                </a:gridCol>
                <a:gridCol w="936332">
                  <a:extLst>
                    <a:ext uri="{9D8B030D-6E8A-4147-A177-3AD203B41FA5}">
                      <a16:colId xmlns:a16="http://schemas.microsoft.com/office/drawing/2014/main" val="1906267158"/>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tc>
                  <a:txBody>
                    <a:bodyPr/>
                    <a:lstStyle/>
                    <a:p>
                      <a:r>
                        <a:rPr lang="en-US" sz="2100" dirty="0"/>
                        <a:t>eos3</a:t>
                      </a:r>
                    </a:p>
                  </a:txBody>
                  <a:tcPr marL="108783" marR="108783" marT="54392" marB="54392"/>
                </a:tc>
                <a:tc>
                  <a:txBody>
                    <a:bodyPr/>
                    <a:lstStyle/>
                    <a:p>
                      <a:pPr lvl="0">
                        <a:buNone/>
                      </a:pPr>
                      <a:r>
                        <a:rPr lang="en-US" sz="2100" dirty="0"/>
                        <a:t>eos20</a:t>
                      </a:r>
                    </a:p>
                  </a:txBody>
                  <a:tcPr marL="108783" marR="108783" marT="54391" marB="54391"/>
                </a:tc>
                <a:tc>
                  <a:txBody>
                    <a:bodyPr/>
                    <a:lstStyle/>
                    <a:p>
                      <a:r>
                        <a:rPr lang="en-US" sz="2100" dirty="0"/>
                        <a:t>eos4</a:t>
                      </a:r>
                    </a:p>
                  </a:txBody>
                  <a:tcPr marL="108783" marR="108783" marT="54392" marB="54392"/>
                </a:tc>
                <a:tc>
                  <a:txBody>
                    <a:bodyPr/>
                    <a:lstStyle/>
                    <a:p>
                      <a:pPr lvl="0">
                        <a:buNone/>
                      </a:pPr>
                      <a:r>
                        <a:rPr lang="en-US" sz="2100" dirty="0"/>
                        <a:t>eos17</a:t>
                      </a:r>
                    </a:p>
                  </a:txBody>
                  <a:tcPr marL="108783" marR="108783" marT="54391" marB="54391"/>
                </a:tc>
                <a:tc>
                  <a:txBody>
                    <a:bodyPr/>
                    <a:lstStyle/>
                    <a:p>
                      <a:r>
                        <a:rPr lang="en-US" sz="2100" dirty="0"/>
                        <a:t>eos9</a:t>
                      </a:r>
                    </a:p>
                  </a:txBody>
                  <a:tcPr marL="108783" marR="108783" marT="54392" marB="54392"/>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Network</a:t>
                      </a:r>
                      <a:r>
                        <a:rPr lang="en-US" sz="1000" b="0" i="0" u="none" strike="noStrike" noProof="0" err="1"/>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:ISP</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:Campus2-5-3-4EndDevice3</a:t>
                      </a:r>
                      <a:endParaRPr lang="en-US" dirty="0"/>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sz="1000"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:Campus2-5-3-4EndDevice4</a:t>
                      </a:r>
                      <a:endParaRPr lang="en-US" sz="1000" dirty="0"/>
                    </a:p>
                  </a:txBody>
                  <a:tcPr marL="108783" marR="108783" marT="54392" marB="54392"/>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:RR</a:t>
                      </a:r>
                      <a:endParaRPr lang="en-US" sz="1000" err="1"/>
                    </a:p>
                  </a:txBody>
                  <a:tcPr marL="108783" marR="108783" marT="54391" marB="54391"/>
                </a:tc>
                <a:tc>
                  <a:txBody>
                    <a:bodyPr/>
                    <a:lstStyle/>
                    <a:p>
                      <a:pPr lvl="0">
                        <a:buNone/>
                      </a:pPr>
                      <a:r>
                        <a:rPr lang="en-US" sz="1050" b="1" i="0" u="none" strike="noStrike" noProof="0" err="1">
                          <a:latin typeface="Calibri"/>
                        </a:rPr>
                        <a:t>Role</a:t>
                      </a:r>
                      <a:r>
                        <a:rPr lang="en-US" sz="1050" b="0" i="0" u="none" strike="noStrike" noProof="0" err="1">
                          <a:latin typeface="Calibri"/>
                        </a:rPr>
                        <a:t>:Edge-Router</a:t>
                      </a:r>
                      <a:endParaRPr lang="en-US" sz="1050" err="1"/>
                    </a:p>
                  </a:txBody>
                  <a:tcPr marL="108783" marR="108783" marT="54392" marB="54392"/>
                </a:tc>
                <a:extLst>
                  <a:ext uri="{0D108BD9-81ED-4DB2-BD59-A6C34878D82A}">
                    <a16:rowId xmlns:a16="http://schemas.microsoft.com/office/drawing/2014/main" val="3071915485"/>
                  </a:ext>
                </a:extLst>
              </a:tr>
              <a:tr h="543918">
                <a:tc>
                  <a:txBody>
                    <a:bodyPr/>
                    <a:lstStyle/>
                    <a:p>
                      <a:pPr lvl="0">
                        <a:buNone/>
                      </a:pPr>
                      <a:r>
                        <a:rPr lang="en-US" sz="1000" dirty="0"/>
                        <a:t>Edge Router Domain Tag</a:t>
                      </a:r>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:7</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:Campus11-12-13</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:Campus11-12-13</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50" b="1" i="0" u="none" strike="noStrike" noProof="0" dirty="0">
                          <a:latin typeface="Calibri"/>
                        </a:rPr>
                        <a:t>Edge-Router-Domain</a:t>
                      </a:r>
                      <a:r>
                        <a:rPr lang="en-US" sz="1050" b="0" i="0" u="none" strike="noStrike" noProof="0" dirty="0">
                          <a:latin typeface="Calibri"/>
                        </a:rPr>
                        <a:t>:20</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959227027"/>
                  </a:ext>
                </a:extLst>
              </a:tr>
              <a:tr h="543918">
                <a:tc>
                  <a:txBody>
                    <a:bodyPr/>
                    <a:lstStyle/>
                    <a:p>
                      <a:pPr lvl="0">
                        <a:buNone/>
                      </a:pPr>
                      <a:r>
                        <a:rPr lang="en-US" sz="1000" dirty="0"/>
                        <a:t>Router ID Tag (lo0)</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:2.2.2.2</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:5.5.5.5</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:11.11.11.11</a:t>
                      </a:r>
                    </a:p>
                  </a:txBody>
                  <a:tcPr marL="108783" marR="108783" marT="54391" marB="54391"/>
                </a:tc>
                <a:tc>
                  <a:txBody>
                    <a:bodyPr/>
                    <a:lstStyle/>
                    <a:p>
                      <a:pPr lvl="0">
                        <a:buNone/>
                      </a:pPr>
                      <a:endParaRPr lang="en-US" sz="1000" b="0" i="0" u="none" strike="noStrike" noProof="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:13.13.13.13</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:19.19.19.19</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:17.17.17.17</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1588171625"/>
                  </a:ext>
                </a:extLst>
              </a:tr>
              <a:tr h="543918">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105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extLst>
                  <a:ext uri="{0D108BD9-81ED-4DB2-BD59-A6C34878D82A}">
                    <a16:rowId xmlns:a16="http://schemas.microsoft.com/office/drawing/2014/main" val="2785265972"/>
                  </a:ext>
                </a:extLst>
              </a:tr>
              <a:tr h="543918">
                <a:tc>
                  <a:txBody>
                    <a:bodyPr/>
                    <a:lstStyle/>
                    <a:p>
                      <a:pPr lvl="0">
                        <a:buNone/>
                      </a:pPr>
                      <a:r>
                        <a:rPr lang="en-US" sz="1000" dirty="0"/>
                        <a:t>Campus Pod Tag</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:12</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:3</a:t>
                      </a: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:4</a:t>
                      </a: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2356655126"/>
                  </a:ext>
                </a:extLst>
              </a:tr>
              <a:tr h="543918">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51536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9073E649-DE62-7A7C-119A-FCEA9C0D942A}"/>
              </a:ext>
            </a:extLst>
          </p:cNvPr>
          <p:cNvPicPr>
            <a:picLocks noGrp="1" noChangeAspect="1"/>
          </p:cNvPicPr>
          <p:nvPr>
            <p:ph idx="1"/>
          </p:nvPr>
        </p:nvPicPr>
        <p:blipFill>
          <a:blip r:embed="rId2"/>
          <a:stretch>
            <a:fillRect/>
          </a:stretch>
        </p:blipFill>
        <p:spPr>
          <a:xfrm>
            <a:off x="87393" y="40367"/>
            <a:ext cx="11429384" cy="7123567"/>
          </a:xfrm>
        </p:spPr>
      </p:pic>
    </p:spTree>
    <p:extLst>
      <p:ext uri="{BB962C8B-B14F-4D97-AF65-F5344CB8AC3E}">
        <p14:creationId xmlns:p14="http://schemas.microsoft.com/office/powerpoint/2010/main" val="2832290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32966FF8-37DE-0793-B185-AAF335B395E2}"/>
              </a:ext>
            </a:extLst>
          </p:cNvPr>
          <p:cNvPicPr>
            <a:picLocks noChangeAspect="1"/>
          </p:cNvPicPr>
          <p:nvPr/>
        </p:nvPicPr>
        <p:blipFill>
          <a:blip r:embed="rId2"/>
          <a:stretch>
            <a:fillRect/>
          </a:stretch>
        </p:blipFill>
        <p:spPr>
          <a:xfrm>
            <a:off x="781793" y="4163873"/>
            <a:ext cx="4905828" cy="2588317"/>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2B1814A-CF06-13BE-A0D6-67FA6A879AF9}"/>
              </a:ext>
            </a:extLst>
          </p:cNvPr>
          <p:cNvPicPr>
            <a:picLocks noChangeAspect="1"/>
          </p:cNvPicPr>
          <p:nvPr/>
        </p:nvPicPr>
        <p:blipFill>
          <a:blip r:embed="rId3"/>
          <a:stretch>
            <a:fillRect/>
          </a:stretch>
        </p:blipFill>
        <p:spPr>
          <a:xfrm>
            <a:off x="5580743" y="1485327"/>
            <a:ext cx="5225142" cy="2755231"/>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349D3277-2F91-4940-6324-BE2BF8FF5557}"/>
              </a:ext>
            </a:extLst>
          </p:cNvPr>
          <p:cNvPicPr>
            <a:picLocks noChangeAspect="1"/>
          </p:cNvPicPr>
          <p:nvPr/>
        </p:nvPicPr>
        <p:blipFill>
          <a:blip r:embed="rId4"/>
          <a:stretch>
            <a:fillRect/>
          </a:stretch>
        </p:blipFill>
        <p:spPr>
          <a:xfrm>
            <a:off x="100941" y="1485636"/>
            <a:ext cx="6451600" cy="2480159"/>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5074A6CB-F917-4302-1616-080D75CD84CF}"/>
              </a:ext>
            </a:extLst>
          </p:cNvPr>
          <p:cNvPicPr>
            <a:picLocks noChangeAspect="1"/>
          </p:cNvPicPr>
          <p:nvPr/>
        </p:nvPicPr>
        <p:blipFill>
          <a:blip r:embed="rId5"/>
          <a:stretch>
            <a:fillRect/>
          </a:stretch>
        </p:blipFill>
        <p:spPr>
          <a:xfrm>
            <a:off x="6422571" y="4388823"/>
            <a:ext cx="5050971" cy="2470924"/>
          </a:xfrm>
          <a:prstGeom prst="rect">
            <a:avLst/>
          </a:prstGeom>
        </p:spPr>
      </p:pic>
    </p:spTree>
    <p:extLst>
      <p:ext uri="{BB962C8B-B14F-4D97-AF65-F5344CB8AC3E}">
        <p14:creationId xmlns:p14="http://schemas.microsoft.com/office/powerpoint/2010/main" val="165131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Tree>
    <p:extLst>
      <p:ext uri="{BB962C8B-B14F-4D97-AF65-F5344CB8AC3E}">
        <p14:creationId xmlns:p14="http://schemas.microsoft.com/office/powerpoint/2010/main" val="3479024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6</a:t>
            </a:r>
            <a:endParaRPr lang="en-US" dirty="0"/>
          </a:p>
        </p:txBody>
      </p:sp>
      <p:sp>
        <p:nvSpPr>
          <p:cNvPr id="4" name="Content Placeholder 2">
            <a:extLst>
              <a:ext uri="{FF2B5EF4-FFF2-40B4-BE49-F238E27FC236}">
                <a16:creationId xmlns:a16="http://schemas.microsoft.com/office/drawing/2014/main" id="{2CFF8790-C9F1-C409-1634-9872E302BE65}"/>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Campus</a:t>
            </a:r>
          </a:p>
          <a:p>
            <a:r>
              <a:rPr lang="en-US" dirty="0">
                <a:cs typeface="Calibri"/>
              </a:rPr>
              <a:t>L3LS</a:t>
            </a:r>
          </a:p>
          <a:p>
            <a:endParaRPr lang="en-US">
              <a:cs typeface="Calibri"/>
            </a:endParaRPr>
          </a:p>
        </p:txBody>
      </p:sp>
    </p:spTree>
    <p:extLst>
      <p:ext uri="{BB962C8B-B14F-4D97-AF65-F5344CB8AC3E}">
        <p14:creationId xmlns:p14="http://schemas.microsoft.com/office/powerpoint/2010/main" val="3902832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L2DC to L3 DC</a:t>
            </a:r>
            <a:br>
              <a:rPr lang="en-US" dirty="0">
                <a:cs typeface="Calibri Light"/>
              </a:rPr>
            </a:br>
            <a:r>
              <a:rPr lang="en-US" sz="2000" dirty="0">
                <a:cs typeface="Calibri Light"/>
              </a:rPr>
              <a:t>L3 DC has no overlay and runs OSPF on Border Leafs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4 Edge Routers and 2 Core Routers routes a L3DC using L3LS Studio to an L2 DC using the Campus Studio.</a:t>
            </a:r>
          </a:p>
          <a:p>
            <a:r>
              <a:rPr lang="en-US">
                <a:ea typeface="Calibri"/>
                <a:cs typeface="Calibri"/>
              </a:rPr>
              <a:t>On the border </a:t>
            </a:r>
            <a:r>
              <a:rPr lang="en-US" err="1">
                <a:ea typeface="Calibri"/>
                <a:cs typeface="Calibri"/>
              </a:rPr>
              <a:t>leafs</a:t>
            </a:r>
            <a:r>
              <a:rPr lang="en-US">
                <a:ea typeface="Calibri"/>
                <a:cs typeface="Calibri"/>
              </a:rPr>
              <a:t> on the L3 DC BGP to OSPF redistribution is configured using the Enterprise Routing Studio</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836950" y="1996342"/>
            <a:ext cx="11030666" cy="4702319"/>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L2DC to L3 DC</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6Tags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2608853323"/>
              </p:ext>
            </p:extLst>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2" marB="54392"/>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t>Network</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err="1"/>
                        <a:t>Role</a:t>
                      </a:r>
                      <a:r>
                        <a:rPr lang="en-US" sz="1000" b="0" i="0" u="none" strike="noStrike" noProof="0" err="1"/>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50" b="1" i="0" u="none" strike="noStrike" noProof="0" err="1"/>
                        <a:t>Role</a:t>
                      </a:r>
                      <a:r>
                        <a:rPr lang="en-US" sz="1050" b="0" i="0" u="none" strike="noStrike" noProof="0" err="1"/>
                        <a:t>:Spine</a:t>
                      </a:r>
                      <a:endParaRPr lang="en-US" sz="1050" err="1"/>
                    </a:p>
                  </a:txBody>
                  <a:tcPr marL="108783" marR="108783" marT="54392" marB="54392"/>
                </a:tc>
                <a:tc>
                  <a:txBody>
                    <a:bodyPr/>
                    <a:lstStyle/>
                    <a:p>
                      <a:pPr lvl="0">
                        <a:buNone/>
                      </a:pPr>
                      <a:r>
                        <a:rPr lang="en-US" sz="1050" b="1" i="0" u="none" strike="noStrike" noProof="0" err="1">
                          <a:latin typeface="Calibri"/>
                        </a:rPr>
                        <a:t>Role</a:t>
                      </a:r>
                      <a:r>
                        <a:rPr lang="en-US" sz="1050" b="0" i="0" u="none" strike="noStrike" noProof="0" err="1">
                          <a:latin typeface="Calibri"/>
                        </a:rPr>
                        <a:t>:Spine</a:t>
                      </a:r>
                      <a:endParaRPr lang="en-US" sz="1050"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endParaRPr lang="en-US" sz="21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50" b="1" i="0" u="none" strike="noStrike" noProof="0" err="1"/>
                        <a:t>Role</a:t>
                      </a:r>
                      <a:r>
                        <a:rPr lang="en-US" sz="1050" b="0" i="0" u="none" strike="noStrike" noProof="0" err="1"/>
                        <a:t>:Leaf</a:t>
                      </a:r>
                      <a:endParaRPr lang="en-US"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DC</a:t>
                      </a:r>
                      <a:r>
                        <a:rPr lang="en-US" sz="1000" b="0" i="0" u="none" strike="noStrike" noProof="0" dirty="0"/>
                        <a:t>:L3DC</a:t>
                      </a:r>
                      <a:endParaRPr lang="en-US" dirty="0"/>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50" b="1" i="0" u="none" strike="noStrike" noProof="0" dirty="0">
                          <a:latin typeface="Calibri"/>
                        </a:rPr>
                        <a:t>DC</a:t>
                      </a:r>
                      <a:r>
                        <a:rPr lang="en-US" sz="1050" b="0" i="0" u="none" strike="noStrike" noProof="0" dirty="0">
                          <a:latin typeface="Calibri"/>
                        </a:rPr>
                        <a:t>:L3DC</a:t>
                      </a:r>
                    </a:p>
                    <a:p>
                      <a:pPr lvl="0">
                        <a:buNone/>
                      </a:pPr>
                      <a:r>
                        <a:rPr lang="en-US" sz="1050" b="1" i="0" u="none" strike="noStrike" noProof="0" dirty="0"/>
                        <a:t>DC-Pod</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:2</a:t>
                      </a:r>
                      <a:endParaRPr lang="en-US" dirty="0"/>
                    </a:p>
                  </a:txBody>
                  <a:tcPr marL="108783" marR="108783" marT="54391" marB="54391"/>
                </a:tc>
                <a:tc>
                  <a:txBody>
                    <a:bodyPr/>
                    <a:lstStyle/>
                    <a:p>
                      <a:pPr lvl="0">
                        <a:buNone/>
                      </a:pPr>
                      <a:r>
                        <a:rPr lang="en-US" sz="1000" b="1" i="0" u="none" strike="noStrike" noProof="0" dirty="0">
                          <a:latin typeface="Calibri"/>
                        </a:rPr>
                        <a:t>Leaf-Domain</a:t>
                      </a:r>
                      <a:r>
                        <a:rPr lang="en-US" sz="1000" b="0" i="0" u="none" strike="noStrike" noProof="0" dirty="0">
                          <a:latin typeface="Calibri"/>
                        </a:rPr>
                        <a:t>:5</a:t>
                      </a:r>
                      <a:endParaRPr lang="en-US" dirty="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:9</a:t>
                      </a:r>
                      <a:endParaRPr lang="en-US" sz="1000" dirty="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:1</a:t>
                      </a:r>
                      <a:endParaRPr lang="en-US" sz="1050" dirty="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:5</a:t>
                      </a:r>
                      <a:endParaRPr lang="en-US" sz="1000" dirty="0"/>
                    </a:p>
                  </a:txBody>
                  <a:tcPr marL="108783" marR="108783" marT="54391" marB="54391"/>
                </a:tc>
                <a:tc>
                  <a:txBody>
                    <a:bodyPr/>
                    <a:lstStyle/>
                    <a:p>
                      <a:pPr lvl="0">
                        <a:buNone/>
                      </a:pPr>
                      <a:r>
                        <a:rPr lang="en-US" sz="1050" b="1" i="0" u="none" strike="noStrike" noProof="0" dirty="0">
                          <a:latin typeface="Calibri"/>
                        </a:rPr>
                        <a:t>Spine-Number</a:t>
                      </a:r>
                      <a:r>
                        <a:rPr lang="en-US" sz="1050" b="0" i="0" u="none" strike="noStrike" noProof="0" dirty="0">
                          <a:latin typeface="Calibri"/>
                        </a:rPr>
                        <a:t>:1</a:t>
                      </a:r>
                      <a:endParaRPr lang="en-US" sz="105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:9</a:t>
                      </a:r>
                      <a:endParaRPr lang="en-US" sz="1050"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:L3EVPN-DC-End-device</a:t>
                      </a:r>
                      <a:endParaRPr lang="en-US" sz="1000"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Campus-Pod</a:t>
                      </a:r>
                      <a:r>
                        <a:rPr lang="en-US" sz="1050" b="0" i="0" u="none" strike="noStrike" noProof="0" dirty="0">
                          <a:latin typeface="Calibri"/>
                        </a:rPr>
                        <a:t>:Leaf1</a:t>
                      </a:r>
                      <a:endParaRPr lang="en-US" sz="1050"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458332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E5DBD88F-23C7-FE45-DD9B-030FE1CA4BFC}"/>
              </a:ext>
            </a:extLst>
          </p:cNvPr>
          <p:cNvPicPr>
            <a:picLocks noGrp="1" noChangeAspect="1"/>
          </p:cNvPicPr>
          <p:nvPr>
            <p:ph idx="1"/>
          </p:nvPr>
        </p:nvPicPr>
        <p:blipFill>
          <a:blip r:embed="rId2"/>
          <a:stretch>
            <a:fillRect/>
          </a:stretch>
        </p:blipFill>
        <p:spPr>
          <a:xfrm>
            <a:off x="378246" y="236971"/>
            <a:ext cx="11061435" cy="5810683"/>
          </a:xfrm>
        </p:spPr>
      </p:pic>
    </p:spTree>
    <p:extLst>
      <p:ext uri="{BB962C8B-B14F-4D97-AF65-F5344CB8AC3E}">
        <p14:creationId xmlns:p14="http://schemas.microsoft.com/office/powerpoint/2010/main" val="8465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CA86C737-6A1D-69DE-679E-D772E6D01737}"/>
              </a:ext>
            </a:extLst>
          </p:cNvPr>
          <p:cNvPicPr>
            <a:picLocks noChangeAspect="1"/>
          </p:cNvPicPr>
          <p:nvPr/>
        </p:nvPicPr>
        <p:blipFill>
          <a:blip r:embed="rId2"/>
          <a:stretch>
            <a:fillRect/>
          </a:stretch>
        </p:blipFill>
        <p:spPr>
          <a:xfrm>
            <a:off x="309419" y="1485136"/>
            <a:ext cx="5329381" cy="283016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99AA4250-3F23-8A46-D0F4-845C60AF40A1}"/>
              </a:ext>
            </a:extLst>
          </p:cNvPr>
          <p:cNvPicPr>
            <a:picLocks noChangeAspect="1"/>
          </p:cNvPicPr>
          <p:nvPr/>
        </p:nvPicPr>
        <p:blipFill>
          <a:blip r:embed="rId3"/>
          <a:stretch>
            <a:fillRect/>
          </a:stretch>
        </p:blipFill>
        <p:spPr>
          <a:xfrm>
            <a:off x="5675745" y="3705447"/>
            <a:ext cx="6248400" cy="291074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DABC97A-2872-5E2E-F9DE-C0880EA75099}"/>
              </a:ext>
            </a:extLst>
          </p:cNvPr>
          <p:cNvPicPr>
            <a:picLocks noChangeAspect="1"/>
          </p:cNvPicPr>
          <p:nvPr/>
        </p:nvPicPr>
        <p:blipFill>
          <a:blip r:embed="rId4"/>
          <a:stretch>
            <a:fillRect/>
          </a:stretch>
        </p:blipFill>
        <p:spPr>
          <a:xfrm>
            <a:off x="5509491" y="629738"/>
            <a:ext cx="6400800" cy="2975397"/>
          </a:xfrm>
          <a:prstGeom prst="rect">
            <a:avLst/>
          </a:prstGeom>
        </p:spPr>
      </p:pic>
    </p:spTree>
    <p:extLst>
      <p:ext uri="{BB962C8B-B14F-4D97-AF65-F5344CB8AC3E}">
        <p14:creationId xmlns:p14="http://schemas.microsoft.com/office/powerpoint/2010/main" val="218156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7</a:t>
            </a:r>
            <a:endParaRPr lang="en-US" dirty="0"/>
          </a:p>
        </p:txBody>
      </p:sp>
      <p:sp>
        <p:nvSpPr>
          <p:cNvPr id="4" name="Content Placeholder 2">
            <a:extLst>
              <a:ext uri="{FF2B5EF4-FFF2-40B4-BE49-F238E27FC236}">
                <a16:creationId xmlns:a16="http://schemas.microsoft.com/office/drawing/2014/main" id="{2CFF8790-C9F1-C409-1634-9872E302BE65}"/>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Campus</a:t>
            </a:r>
          </a:p>
          <a:p>
            <a:r>
              <a:rPr lang="en-US" dirty="0">
                <a:cs typeface="Calibri"/>
              </a:rPr>
              <a:t>L3LS</a:t>
            </a:r>
          </a:p>
          <a:p>
            <a:endParaRPr lang="en-US">
              <a:cs typeface="Calibri"/>
            </a:endParaRPr>
          </a:p>
        </p:txBody>
      </p:sp>
    </p:spTree>
    <p:extLst>
      <p:ext uri="{BB962C8B-B14F-4D97-AF65-F5344CB8AC3E}">
        <p14:creationId xmlns:p14="http://schemas.microsoft.com/office/powerpoint/2010/main" val="4249969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BGP Routing DC to Core to Campus</a:t>
            </a:r>
            <a:br>
              <a:rPr lang="en-US" dirty="0">
                <a:cs typeface="Calibri Light"/>
              </a:rPr>
            </a:br>
            <a:r>
              <a:rPr lang="en-US" sz="2000" dirty="0">
                <a:cs typeface="Calibri Light"/>
              </a:rPr>
              <a:t>Border Leafs and Campus Splines connect eBGP to Enterprise Core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BGP Routed Enterprise</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555172" y="1461030"/>
            <a:ext cx="11335657" cy="4470928"/>
          </a:xfrm>
        </p:spPr>
      </p:pic>
    </p:spTree>
    <p:extLst>
      <p:ext uri="{BB962C8B-B14F-4D97-AF65-F5344CB8AC3E}">
        <p14:creationId xmlns:p14="http://schemas.microsoft.com/office/powerpoint/2010/main" val="56221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7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508545673"/>
              </p:ext>
            </p:extLst>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dirty="0" err="1"/>
                        <a:t>Network</a:t>
                      </a:r>
                      <a:r>
                        <a:rPr lang="en-US" sz="1000" b="0" i="0" u="none" strike="noStrike" kern="1200" noProof="0" dirty="0" err="1"/>
                        <a:t>:CoreNet</a:t>
                      </a:r>
                      <a:endParaRPr lang="en-US" dirty="0" err="1"/>
                    </a:p>
                  </a:txBody>
                  <a:tcPr marL="108783" marR="108783" marT="54392" marB="54392"/>
                </a:tc>
                <a:tc>
                  <a:txBody>
                    <a:bodyPr/>
                    <a:lstStyle/>
                    <a:p>
                      <a:pPr lvl="0">
                        <a:buNone/>
                      </a:pPr>
                      <a:r>
                        <a:rPr lang="en-US" sz="1000" b="1" i="0" u="none" strike="noStrike" kern="1200" noProof="0" dirty="0" err="1">
                          <a:latin typeface="Calibri"/>
                        </a:rPr>
                        <a:t>Network</a:t>
                      </a:r>
                      <a:r>
                        <a:rPr lang="en-US" sz="1000" b="0" i="0" u="none" strike="noStrike" kern="1200" noProof="0" dirty="0" err="1">
                          <a:latin typeface="Calibri"/>
                        </a:rPr>
                        <a:t>:CoreNet</a:t>
                      </a:r>
                      <a:endParaRPr lang="en-US" dirty="0"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dirty="0"/>
                        <a:t>Network</a:t>
                      </a:r>
                      <a:r>
                        <a:rPr lang="en-US" sz="1000" b="0" i="0" u="none" strike="noStrike" noProof="0" dirty="0"/>
                        <a:t>:L2DC</a:t>
                      </a:r>
                      <a:endParaRPr lang="en-US" dirty="0"/>
                    </a:p>
                  </a:txBody>
                  <a:tcPr marL="108783" marR="108783" marT="54392" marB="54392"/>
                </a:tc>
                <a:tc>
                  <a:txBody>
                    <a:bodyPr/>
                    <a:lstStyle/>
                    <a:p>
                      <a:pPr lvl="0">
                        <a:buNone/>
                      </a:pPr>
                      <a:r>
                        <a:rPr lang="en-US" sz="1000" b="1" i="0" u="none" strike="noStrike" kern="1200" noProof="0" dirty="0"/>
                        <a:t>Network</a:t>
                      </a:r>
                      <a:r>
                        <a:rPr lang="en-US" sz="1000" b="0" i="0" u="none" strike="noStrike" kern="1200" noProof="0" dirty="0"/>
                        <a:t>:L2DC</a:t>
                      </a:r>
                      <a:endParaRPr lang="en-US" dirty="0"/>
                    </a:p>
                  </a:txBody>
                  <a:tcPr marL="108783" marR="108783" marT="54392" marB="54392"/>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:Core</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:Core</a:t>
                      </a:r>
                      <a:endParaRPr lang="en-US" dirty="0"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endParaRPr lang="en-US" sz="1050" b="0" i="0" u="none" strike="noStrike" noProof="0" dirty="0"/>
                    </a:p>
                  </a:txBody>
                  <a:tcPr marL="108783" marR="108783" marT="54392" marB="54392"/>
                </a:tc>
                <a:tc>
                  <a:txBody>
                    <a:bodyPr/>
                    <a:lstStyle/>
                    <a:p>
                      <a:pPr lvl="0">
                        <a:buNone/>
                      </a:pPr>
                      <a:endParaRPr lang="en-US" sz="1050" b="0" i="0" u="none" strike="noStrike" noProof="0" dirty="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t>Role</a:t>
                      </a:r>
                      <a:r>
                        <a:rPr lang="en-US" sz="1000" b="0" i="0" u="none" strike="noStrike" noProof="0" dirty="0" err="1"/>
                        <a:t>:Leaf</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:Leaf</a:t>
                      </a:r>
                      <a:endParaRPr lang="en-US" sz="1000" dirty="0"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:Spine</a:t>
                      </a:r>
                      <a:endParaRPr lang="en-US" sz="1000"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:Spine</a:t>
                      </a:r>
                      <a:endParaRPr lang="en-US" dirty="0" err="1"/>
                    </a:p>
                  </a:txBody>
                  <a:tcPr marL="108783" marR="108783" marT="54392" marB="54392"/>
                </a:tc>
                <a:tc>
                  <a:txBody>
                    <a:bodyPr/>
                    <a:lstStyle/>
                    <a:p>
                      <a:pPr lvl="0">
                        <a:buNone/>
                      </a:pPr>
                      <a:r>
                        <a:rPr lang="en-US" sz="1050" b="1" i="0" u="none" strike="noStrike" noProof="0" dirty="0" err="1">
                          <a:latin typeface="Calibri"/>
                        </a:rPr>
                        <a:t>Role</a:t>
                      </a:r>
                      <a:r>
                        <a:rPr lang="en-US" sz="1050" b="0" i="0" u="none" strike="noStrike" noProof="0" dirty="0" err="1">
                          <a:latin typeface="Calibri"/>
                        </a:rPr>
                        <a:t>:Leaf</a:t>
                      </a:r>
                      <a:endParaRPr lang="en-US" dirty="0"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lgn="l">
                        <a:lnSpc>
                          <a:spcPct val="100000"/>
                        </a:lnSpc>
                        <a:spcBef>
                          <a:spcPts val="0"/>
                        </a:spcBef>
                        <a:spcAft>
                          <a:spcPts val="0"/>
                        </a:spcAft>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50" b="1" i="0" u="none" strike="noStrike" noProof="0" dirty="0"/>
                        <a:t>DC</a:t>
                      </a:r>
                      <a:r>
                        <a:rPr lang="en-US" sz="1050" b="0" i="0" u="none" strike="noStrike" noProof="0" dirty="0"/>
                        <a:t>:L3DC</a:t>
                      </a:r>
                    </a:p>
                    <a:p>
                      <a:pPr lvl="0">
                        <a:buNone/>
                      </a:pPr>
                      <a:r>
                        <a:rPr lang="en-US" sz="1050" b="1" i="0" u="none" strike="noStrike" noProof="0" dirty="0">
                          <a:latin typeface="Calibri"/>
                        </a:rPr>
                        <a:t>DC-Pod</a:t>
                      </a:r>
                      <a:r>
                        <a:rPr lang="en-US" sz="105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a:t>
                      </a: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r>
                        <a:rPr lang="en-US" sz="1050" b="1" i="0" u="none" strike="noStrike" noProof="0" dirty="0"/>
                        <a:t>Leaf-Domain</a:t>
                      </a:r>
                      <a:r>
                        <a:rPr lang="en-US" sz="1050" b="0" i="0" u="none" strike="noStrike" noProof="0" dirty="0"/>
                        <a:t>:2</a:t>
                      </a:r>
                      <a:endParaRPr lang="en-US" dirty="0"/>
                    </a:p>
                  </a:txBody>
                  <a:tcPr marL="108783" marR="108783" marT="54391" marB="54391"/>
                </a:tc>
                <a:tc>
                  <a:txBody>
                    <a:bodyPr/>
                    <a:lstStyle/>
                    <a:p>
                      <a:pPr lvl="0">
                        <a:buNone/>
                      </a:pPr>
                      <a:r>
                        <a:rPr lang="en-US" sz="1000" b="1" i="0" u="none" strike="noStrike" noProof="0" dirty="0"/>
                        <a:t>Leaf-Domain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50" b="1" i="0" u="none" strike="noStrike" noProof="0" dirty="0"/>
                        <a:t>Leaf-Domain</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200425185"/>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t>Leaf-Number</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Leaf-Number</a:t>
                      </a:r>
                      <a:r>
                        <a:rPr lang="en-US" sz="1000" b="0" i="0" u="none" strike="noStrike" noProof="0" dirty="0"/>
                        <a:t>:5</a:t>
                      </a:r>
                      <a:endParaRPr lang="en-US" dirty="0"/>
                    </a:p>
                  </a:txBody>
                  <a:tcPr marL="108783" marR="108783" marT="54391" marB="54391"/>
                </a:tc>
                <a:tc>
                  <a:txBody>
                    <a:bodyPr/>
                    <a:lstStyle/>
                    <a:p>
                      <a:pPr lvl="0">
                        <a:buNone/>
                      </a:pPr>
                      <a:r>
                        <a:rPr lang="en-US" sz="1050" b="1" i="0" u="none" strike="noStrike" noProof="0" dirty="0"/>
                        <a:t>Spine-Number</a:t>
                      </a:r>
                      <a:r>
                        <a:rPr lang="en-US" sz="1050" b="0" i="0" u="none" strike="noStrike" noProof="0" dirty="0"/>
                        <a:t>:1</a:t>
                      </a:r>
                      <a:endParaRPr lang="en-US" dirty="0"/>
                    </a:p>
                  </a:txBody>
                  <a:tcPr marL="108783" marR="108783" marT="54392" marB="54392"/>
                </a:tc>
                <a:tc>
                  <a:txBody>
                    <a:bodyPr/>
                    <a:lstStyle/>
                    <a:p>
                      <a:pPr lvl="0">
                        <a:buNone/>
                      </a:pPr>
                      <a:r>
                        <a:rPr lang="en-US" sz="1000" b="1" i="0" u="none" strike="noStrike" noProof="0" dirty="0"/>
                        <a:t>Spine-Number</a:t>
                      </a:r>
                      <a:r>
                        <a:rPr lang="en-US" sz="1000" b="0" i="0" u="none" strike="noStrike" noProof="0" dirty="0"/>
                        <a:t>:2</a:t>
                      </a:r>
                      <a:endParaRPr lang="en-US" dirty="0"/>
                    </a:p>
                  </a:txBody>
                  <a:tcPr marL="108783" marR="108783" marT="54392" marB="54392"/>
                </a:tc>
                <a:tc>
                  <a:txBody>
                    <a:bodyPr/>
                    <a:lstStyle/>
                    <a:p>
                      <a:pPr lvl="0">
                        <a:buNone/>
                      </a:pPr>
                      <a:r>
                        <a:rPr lang="en-US" sz="1050" b="1" i="0" u="none" strike="noStrike" noProof="0" dirty="0"/>
                        <a:t>Leaf-Number</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t>Campus</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Campus-Pod</a:t>
                      </a:r>
                      <a:r>
                        <a:rPr lang="en-US" sz="1050" b="0" i="0" u="none" strike="noStrike" noProof="0" dirty="0"/>
                        <a:t>:Leaf1</a:t>
                      </a:r>
                      <a:endParaRPr lang="en-US"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515941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1CF942EE-9698-283C-C86D-404D6A9E7A4A}"/>
              </a:ext>
            </a:extLst>
          </p:cNvPr>
          <p:cNvPicPr>
            <a:picLocks noGrp="1" noChangeAspect="1"/>
          </p:cNvPicPr>
          <p:nvPr>
            <p:ph idx="1"/>
          </p:nvPr>
        </p:nvPicPr>
        <p:blipFill>
          <a:blip r:embed="rId2"/>
          <a:stretch>
            <a:fillRect/>
          </a:stretch>
        </p:blipFill>
        <p:spPr>
          <a:xfrm>
            <a:off x="103136" y="91169"/>
            <a:ext cx="11876869" cy="6680880"/>
          </a:xfrm>
        </p:spPr>
      </p:pic>
    </p:spTree>
    <p:extLst>
      <p:ext uri="{BB962C8B-B14F-4D97-AF65-F5344CB8AC3E}">
        <p14:creationId xmlns:p14="http://schemas.microsoft.com/office/powerpoint/2010/main" val="835815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217715" y="1608453"/>
            <a:ext cx="5878285" cy="347418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3"/>
          <a:stretch>
            <a:fillRect/>
          </a:stretch>
        </p:blipFill>
        <p:spPr>
          <a:xfrm>
            <a:off x="5319486" y="3490188"/>
            <a:ext cx="6625771" cy="3172366"/>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4"/>
          <a:stretch>
            <a:fillRect/>
          </a:stretch>
        </p:blipFill>
        <p:spPr>
          <a:xfrm>
            <a:off x="5450114" y="615018"/>
            <a:ext cx="5762171" cy="2746878"/>
          </a:xfrm>
          <a:prstGeom prst="rect">
            <a:avLst/>
          </a:prstGeom>
        </p:spPr>
      </p:pic>
    </p:spTree>
    <p:extLst>
      <p:ext uri="{BB962C8B-B14F-4D97-AF65-F5344CB8AC3E}">
        <p14:creationId xmlns:p14="http://schemas.microsoft.com/office/powerpoint/2010/main" val="353443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p:txBody>
          <a:bodyPr>
            <a:normAutofit/>
          </a:bodyPr>
          <a:lstStyle/>
          <a:p>
            <a:r>
              <a:rPr lang="en-US" dirty="0">
                <a:cs typeface="Calibri Light"/>
              </a:rPr>
              <a:t>Enable Export/Import of Studios data files</a:t>
            </a:r>
            <a:br>
              <a:rPr lang="en-US" dirty="0">
                <a:cs typeface="Calibri Light"/>
              </a:rPr>
            </a:br>
            <a:r>
              <a:rPr lang="en-US" sz="2000" dirty="0">
                <a:cs typeface="Calibri Light"/>
              </a:rPr>
              <a:t>This is an Alpha feature and needs to be enabled in Jackson;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44694" y="91147"/>
            <a:ext cx="10515600" cy="1325563"/>
          </a:xfrm>
        </p:spPr>
        <p:txBody>
          <a:bodyPr/>
          <a:lstStyle/>
          <a:p>
            <a:r>
              <a:rPr lang="en-US" dirty="0">
                <a:cs typeface="Calibri Light"/>
              </a:rPr>
              <a:t>Import the Inputs for each Studio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3" name="Content Placeholder 2">
            <a:extLst>
              <a:ext uri="{FF2B5EF4-FFF2-40B4-BE49-F238E27FC236}">
                <a16:creationId xmlns:a16="http://schemas.microsoft.com/office/drawing/2014/main" id="{20C10FAD-613A-E14A-B4CA-CD8E854DFEB9}"/>
              </a:ext>
            </a:extLst>
          </p:cNvPr>
          <p:cNvSpPr txBox="1">
            <a:spLocks/>
          </p:cNvSpPr>
          <p:nvPr/>
        </p:nvSpPr>
        <p:spPr>
          <a:xfrm>
            <a:off x="2385566" y="920076"/>
            <a:ext cx="10515600" cy="5499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These files should be on your laptop</a:t>
            </a:r>
            <a:endParaRPr lang="en-US" dirty="0"/>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63</Slides>
  <Notes>0</Notes>
  <HiddenSlides>0</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Routing Studio Examples</vt:lpstr>
      <vt:lpstr>Overview</vt:lpstr>
      <vt:lpstr>Files to Run the Examples</vt:lpstr>
      <vt:lpstr>PowerPoint Presentation</vt:lpstr>
      <vt:lpstr>Launch the Advanced Routing ATD</vt:lpstr>
      <vt:lpstr>Complete Topology of the  ATD</vt:lpstr>
      <vt:lpstr>Enable Export/Import of Studios data files This is an Alpha feature and needs to be enabled in Jackson; the current ATD release. This allows the example files that go with these slides to be loaded.</vt:lpstr>
      <vt:lpstr>Import Enterprise Routing Studio into ATD</vt:lpstr>
      <vt:lpstr>Import the Inputs for each Studio for each example</vt:lpstr>
      <vt:lpstr>Note: submit workspace if upgrading to Kent this adds the new Studio</vt:lpstr>
      <vt:lpstr>PowerPoint Presentation</vt:lpstr>
      <vt:lpstr>Other Notes</vt:lpstr>
      <vt:lpstr>Example 1 Routing between DCs with L2EVPN</vt:lpstr>
      <vt:lpstr>Example1: Routing Between 2 Data Centers  L2 EVPN and L3 Edge on Enterprise Routers</vt:lpstr>
      <vt:lpstr>Example1  Routing Between 2 DCs, L2EVPN in each DC</vt:lpstr>
      <vt:lpstr>Example1 Tags</vt:lpstr>
      <vt:lpstr>PowerPoint Presentation</vt:lpstr>
      <vt:lpstr>TAGs for example 1</vt:lpstr>
      <vt:lpstr>Device Selection</vt:lpstr>
      <vt:lpstr>Test</vt:lpstr>
      <vt:lpstr>Example 2 Routing between DCs L3EVPN</vt:lpstr>
      <vt:lpstr>Example2: Routing Between 2 Data Centers L3EVPN and eBGP from Border Leaf to Enterprise Router</vt:lpstr>
      <vt:lpstr>Example2 Routing Between 2 DCs, L3EVPN in each DC</vt:lpstr>
      <vt:lpstr>Example 2 Tags</vt:lpstr>
      <vt:lpstr>PowerPoint Presentation</vt:lpstr>
      <vt:lpstr>TAGs for example 2 – the DC border routers have additional tags from the previous example</vt:lpstr>
      <vt:lpstr>Device Selection</vt:lpstr>
      <vt:lpstr>Test</vt:lpstr>
      <vt:lpstr>Example 3</vt:lpstr>
      <vt:lpstr>Example3: L3EVPN on CoreNet </vt:lpstr>
      <vt:lpstr>PowerPoint Presentation</vt:lpstr>
      <vt:lpstr>Tags</vt:lpstr>
      <vt:lpstr>PowerPoint Presentation</vt:lpstr>
      <vt:lpstr>Device Selection</vt:lpstr>
      <vt:lpstr>Test</vt:lpstr>
      <vt:lpstr>Example 4</vt:lpstr>
      <vt:lpstr>Example4:  Routing OSPF Campus and eBGP to ISP Campus receives Default Route Campus edge router has full Internet routes</vt:lpstr>
      <vt:lpstr>PowerPoint Presentation</vt:lpstr>
      <vt:lpstr>Example 4 Tags</vt:lpstr>
      <vt:lpstr>PowerPoint Presentation</vt:lpstr>
      <vt:lpstr>Device Selection</vt:lpstr>
      <vt:lpstr>Test</vt:lpstr>
      <vt:lpstr>Example 5</vt:lpstr>
      <vt:lpstr>Example5: Routing OSPF Campus to Campus + L2 vlan stretch between Campus</vt:lpstr>
      <vt:lpstr>PowerPoint Presentation</vt:lpstr>
      <vt:lpstr>Example 5 Tags</vt:lpstr>
      <vt:lpstr>PowerPoint Presentation</vt:lpstr>
      <vt:lpstr>Device Selection</vt:lpstr>
      <vt:lpstr>Test</vt:lpstr>
      <vt:lpstr>Example 6</vt:lpstr>
      <vt:lpstr>Example6: L2DC to L3 DC L3 DC has no overlay and runs OSPF on Border Leafs</vt:lpstr>
      <vt:lpstr>PowerPoint Presentation</vt:lpstr>
      <vt:lpstr>Example 6Tags</vt:lpstr>
      <vt:lpstr>PowerPoint Presentation</vt:lpstr>
      <vt:lpstr>Device Selection</vt:lpstr>
      <vt:lpstr>Test</vt:lpstr>
      <vt:lpstr>Example 7</vt:lpstr>
      <vt:lpstr>Example7: BGP Routing DC to Core to Campus Border Leafs and Campus Splines connect eBGP to Enterprise Core </vt:lpstr>
      <vt:lpstr>PowerPoint Presentation</vt:lpstr>
      <vt:lpstr>Example 7 Tags</vt:lpstr>
      <vt:lpstr>PowerPoint Presentation</vt:lpstr>
      <vt:lpstr>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744</cp:revision>
  <dcterms:created xsi:type="dcterms:W3CDTF">2022-04-04T16:45:18Z</dcterms:created>
  <dcterms:modified xsi:type="dcterms:W3CDTF">2022-04-10T23:33:34Z</dcterms:modified>
</cp:coreProperties>
</file>